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2" r:id="rId3"/>
    <p:sldId id="262" r:id="rId4"/>
    <p:sldId id="263" r:id="rId5"/>
    <p:sldId id="290" r:id="rId6"/>
    <p:sldId id="285" r:id="rId7"/>
    <p:sldId id="289" r:id="rId8"/>
    <p:sldId id="266" r:id="rId9"/>
    <p:sldId id="268" r:id="rId10"/>
    <p:sldId id="287" r:id="rId11"/>
    <p:sldId id="272" r:id="rId12"/>
    <p:sldId id="288" r:id="rId13"/>
    <p:sldId id="292"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FFFF"/>
    <a:srgbClr val="F61656"/>
    <a:srgbClr val="F0F5FA"/>
    <a:srgbClr val="EBF6F9"/>
    <a:srgbClr val="1B3F6B"/>
    <a:srgbClr val="1D4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74" d="100"/>
          <a:sy n="74" d="100"/>
        </p:scale>
        <p:origin x="-124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H:\IRIS\Baku\G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464906126603919"/>
          <c:y val="0.10073955410005975"/>
          <c:w val="0.80881767219826617"/>
          <c:h val="0.70646554420748298"/>
        </c:manualLayout>
      </c:layout>
      <c:bar3DChart>
        <c:barDir val="col"/>
        <c:grouping val="clustered"/>
        <c:varyColors val="0"/>
        <c:ser>
          <c:idx val="0"/>
          <c:order val="0"/>
          <c:spPr>
            <a:solidFill>
              <a:srgbClr val="00B050"/>
            </a:solidFill>
          </c:spPr>
          <c:invertIfNegative val="0"/>
          <c:dLbls>
            <c:spPr>
              <a:noFill/>
              <a:ln>
                <a:noFill/>
              </a:ln>
              <a:effectLst/>
            </c:spPr>
            <c:txPr>
              <a:bodyPr/>
              <a:lstStyle/>
              <a:p>
                <a:pPr>
                  <a:defRPr sz="1000" b="1" i="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Gb!$A$3:$A$11</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Gb!$B$3:$B$11</c:f>
              <c:numCache>
                <c:formatCode>0</c:formatCode>
                <c:ptCount val="9"/>
                <c:pt idx="0">
                  <c:v>17.48</c:v>
                </c:pt>
                <c:pt idx="1">
                  <c:v>135.87</c:v>
                </c:pt>
                <c:pt idx="2">
                  <c:v>589.53</c:v>
                </c:pt>
                <c:pt idx="3">
                  <c:v>639.21</c:v>
                </c:pt>
                <c:pt idx="4">
                  <c:v>904.74</c:v>
                </c:pt>
                <c:pt idx="5">
                  <c:v>1354.8</c:v>
                </c:pt>
                <c:pt idx="6">
                  <c:v>2201.89</c:v>
                </c:pt>
                <c:pt idx="7">
                  <c:v>2190.88</c:v>
                </c:pt>
                <c:pt idx="8">
                  <c:v>4072.23</c:v>
                </c:pt>
              </c:numCache>
            </c:numRef>
          </c:val>
        </c:ser>
        <c:dLbls>
          <c:showLegendKey val="0"/>
          <c:showVal val="0"/>
          <c:showCatName val="0"/>
          <c:showSerName val="0"/>
          <c:showPercent val="0"/>
          <c:showBubbleSize val="0"/>
        </c:dLbls>
        <c:gapWidth val="150"/>
        <c:shape val="box"/>
        <c:axId val="97588736"/>
        <c:axId val="97590272"/>
        <c:axId val="0"/>
      </c:bar3DChart>
      <c:catAx>
        <c:axId val="97588736"/>
        <c:scaling>
          <c:orientation val="minMax"/>
        </c:scaling>
        <c:delete val="0"/>
        <c:axPos val="b"/>
        <c:numFmt formatCode="General" sourceLinked="1"/>
        <c:majorTickMark val="none"/>
        <c:minorTickMark val="none"/>
        <c:tickLblPos val="nextTo"/>
        <c:txPr>
          <a:bodyPr/>
          <a:lstStyle/>
          <a:p>
            <a:pPr>
              <a:defRPr sz="1000" b="1"/>
            </a:pPr>
            <a:endParaRPr lang="ru-RU"/>
          </a:p>
        </c:txPr>
        <c:crossAx val="97590272"/>
        <c:crosses val="autoZero"/>
        <c:auto val="1"/>
        <c:lblAlgn val="ctr"/>
        <c:lblOffset val="100"/>
        <c:noMultiLvlLbl val="0"/>
      </c:catAx>
      <c:valAx>
        <c:axId val="97590272"/>
        <c:scaling>
          <c:orientation val="minMax"/>
        </c:scaling>
        <c:delete val="0"/>
        <c:axPos val="l"/>
        <c:majorGridlines/>
        <c:numFmt formatCode="0" sourceLinked="1"/>
        <c:majorTickMark val="out"/>
        <c:minorTickMark val="none"/>
        <c:tickLblPos val="nextTo"/>
        <c:txPr>
          <a:bodyPr/>
          <a:lstStyle/>
          <a:p>
            <a:pPr>
              <a:defRPr sz="1000" b="1"/>
            </a:pPr>
            <a:endParaRPr lang="ru-RU"/>
          </a:p>
        </c:txPr>
        <c:crossAx val="9758873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3F973-2E17-498A-93EC-A248EB3A61D3}" type="datetimeFigureOut">
              <a:rPr lang="ru-RU" smtClean="0"/>
              <a:t>26.10.2017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91560-1A83-47E0-A7CA-25C8101AA94D}" type="slidenum">
              <a:rPr lang="ru-RU" smtClean="0"/>
              <a:t>‹#›</a:t>
            </a:fld>
            <a:endParaRPr lang="ru-RU"/>
          </a:p>
        </p:txBody>
      </p:sp>
    </p:spTree>
    <p:extLst>
      <p:ext uri="{BB962C8B-B14F-4D97-AF65-F5344CB8AC3E}">
        <p14:creationId xmlns:p14="http://schemas.microsoft.com/office/powerpoint/2010/main" val="4221026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8591560-1A83-47E0-A7CA-25C8101AA94D}" type="slidenum">
              <a:rPr lang="ru-RU" smtClean="0"/>
              <a:t>1</a:t>
            </a:fld>
            <a:endParaRPr lang="ru-RU"/>
          </a:p>
        </p:txBody>
      </p:sp>
    </p:spTree>
    <p:extLst>
      <p:ext uri="{BB962C8B-B14F-4D97-AF65-F5344CB8AC3E}">
        <p14:creationId xmlns:p14="http://schemas.microsoft.com/office/powerpoint/2010/main" val="335006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8591560-1A83-47E0-A7CA-25C8101AA94D}" type="slidenum">
              <a:rPr lang="ru-RU" smtClean="0"/>
              <a:t>10</a:t>
            </a:fld>
            <a:endParaRPr lang="ru-RU"/>
          </a:p>
        </p:txBody>
      </p:sp>
    </p:spTree>
    <p:extLst>
      <p:ext uri="{BB962C8B-B14F-4D97-AF65-F5344CB8AC3E}">
        <p14:creationId xmlns:p14="http://schemas.microsoft.com/office/powerpoint/2010/main" val="678508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8591560-1A83-47E0-A7CA-25C8101AA94D}" type="slidenum">
              <a:rPr lang="ru-RU" smtClean="0"/>
              <a:t>11</a:t>
            </a:fld>
            <a:endParaRPr lang="ru-RU"/>
          </a:p>
        </p:txBody>
      </p:sp>
    </p:spTree>
    <p:extLst>
      <p:ext uri="{BB962C8B-B14F-4D97-AF65-F5344CB8AC3E}">
        <p14:creationId xmlns:p14="http://schemas.microsoft.com/office/powerpoint/2010/main" val="338717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8591560-1A83-47E0-A7CA-25C8101AA94D}" type="slidenum">
              <a:rPr lang="ru-RU" smtClean="0"/>
              <a:t>12</a:t>
            </a:fld>
            <a:endParaRPr lang="ru-RU"/>
          </a:p>
        </p:txBody>
      </p:sp>
    </p:spTree>
    <p:extLst>
      <p:ext uri="{BB962C8B-B14F-4D97-AF65-F5344CB8AC3E}">
        <p14:creationId xmlns:p14="http://schemas.microsoft.com/office/powerpoint/2010/main" val="341969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8591560-1A83-47E0-A7CA-25C8101AA94D}" type="slidenum">
              <a:rPr lang="ru-RU" smtClean="0"/>
              <a:t>2</a:t>
            </a:fld>
            <a:endParaRPr lang="ru-RU"/>
          </a:p>
        </p:txBody>
      </p:sp>
    </p:spTree>
    <p:extLst>
      <p:ext uri="{BB962C8B-B14F-4D97-AF65-F5344CB8AC3E}">
        <p14:creationId xmlns:p14="http://schemas.microsoft.com/office/powerpoint/2010/main" val="976714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8591560-1A83-47E0-A7CA-25C8101AA94D}" type="slidenum">
              <a:rPr lang="ru-RU" smtClean="0"/>
              <a:t>3</a:t>
            </a:fld>
            <a:endParaRPr lang="ru-RU"/>
          </a:p>
        </p:txBody>
      </p:sp>
    </p:spTree>
    <p:extLst>
      <p:ext uri="{BB962C8B-B14F-4D97-AF65-F5344CB8AC3E}">
        <p14:creationId xmlns:p14="http://schemas.microsoft.com/office/powerpoint/2010/main" val="37328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8591560-1A83-47E0-A7CA-25C8101AA94D}" type="slidenum">
              <a:rPr lang="ru-RU" smtClean="0"/>
              <a:t>4</a:t>
            </a:fld>
            <a:endParaRPr lang="ru-RU"/>
          </a:p>
        </p:txBody>
      </p:sp>
    </p:spTree>
    <p:extLst>
      <p:ext uri="{BB962C8B-B14F-4D97-AF65-F5344CB8AC3E}">
        <p14:creationId xmlns:p14="http://schemas.microsoft.com/office/powerpoint/2010/main" val="390939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8591560-1A83-47E0-A7CA-25C8101AA94D}" type="slidenum">
              <a:rPr lang="ru-RU" smtClean="0"/>
              <a:t>5</a:t>
            </a:fld>
            <a:endParaRPr lang="ru-RU"/>
          </a:p>
        </p:txBody>
      </p:sp>
    </p:spTree>
    <p:extLst>
      <p:ext uri="{BB962C8B-B14F-4D97-AF65-F5344CB8AC3E}">
        <p14:creationId xmlns:p14="http://schemas.microsoft.com/office/powerpoint/2010/main" val="110274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8591560-1A83-47E0-A7CA-25C8101AA94D}" type="slidenum">
              <a:rPr lang="ru-RU" smtClean="0"/>
              <a:t>6</a:t>
            </a:fld>
            <a:endParaRPr lang="ru-RU"/>
          </a:p>
        </p:txBody>
      </p:sp>
    </p:spTree>
    <p:extLst>
      <p:ext uri="{BB962C8B-B14F-4D97-AF65-F5344CB8AC3E}">
        <p14:creationId xmlns:p14="http://schemas.microsoft.com/office/powerpoint/2010/main" val="2164940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8591560-1A83-47E0-A7CA-25C8101AA94D}" type="slidenum">
              <a:rPr lang="ru-RU" smtClean="0"/>
              <a:t>7</a:t>
            </a:fld>
            <a:endParaRPr lang="ru-RU"/>
          </a:p>
        </p:txBody>
      </p:sp>
    </p:spTree>
    <p:extLst>
      <p:ext uri="{BB962C8B-B14F-4D97-AF65-F5344CB8AC3E}">
        <p14:creationId xmlns:p14="http://schemas.microsoft.com/office/powerpoint/2010/main" val="4180549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8591560-1A83-47E0-A7CA-25C8101AA94D}" type="slidenum">
              <a:rPr lang="ru-RU" smtClean="0"/>
              <a:t>8</a:t>
            </a:fld>
            <a:endParaRPr lang="ru-RU"/>
          </a:p>
        </p:txBody>
      </p:sp>
    </p:spTree>
    <p:extLst>
      <p:ext uri="{BB962C8B-B14F-4D97-AF65-F5344CB8AC3E}">
        <p14:creationId xmlns:p14="http://schemas.microsoft.com/office/powerpoint/2010/main" val="1299096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8591560-1A83-47E0-A7CA-25C8101AA94D}" type="slidenum">
              <a:rPr lang="ru-RU" smtClean="0"/>
              <a:t>9</a:t>
            </a:fld>
            <a:endParaRPr lang="ru-RU"/>
          </a:p>
        </p:txBody>
      </p:sp>
    </p:spTree>
    <p:extLst>
      <p:ext uri="{BB962C8B-B14F-4D97-AF65-F5344CB8AC3E}">
        <p14:creationId xmlns:p14="http://schemas.microsoft.com/office/powerpoint/2010/main" val="4268974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В работе\Глобус\Glob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3347864" y="188641"/>
            <a:ext cx="5796136" cy="1008112"/>
          </a:xfrm>
        </p:spPr>
        <p:txBody>
          <a:bodyPr>
            <a:normAutofit/>
          </a:bodyPr>
          <a:lstStyle>
            <a:lvl1pPr>
              <a:defRPr sz="4800" b="1">
                <a:solidFill>
                  <a:schemeClr val="accent5">
                    <a:lumMod val="50000"/>
                  </a:schemeClr>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4211960" y="5013176"/>
            <a:ext cx="4922896" cy="736924"/>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228375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6984776" cy="648072"/>
          </a:xfrm>
        </p:spPr>
        <p:txBody>
          <a:bodyPr/>
          <a:lstStyle/>
          <a:p>
            <a:r>
              <a:rPr lang="ru-RU" smtClean="0"/>
              <a:t>Образец заголовка</a:t>
            </a:r>
            <a:endParaRPr lang="ru-RU"/>
          </a:p>
        </p:txBody>
      </p:sp>
      <p:sp>
        <p:nvSpPr>
          <p:cNvPr id="3" name="Объект 2"/>
          <p:cNvSpPr>
            <a:spLocks noGrp="1"/>
          </p:cNvSpPr>
          <p:nvPr>
            <p:ph idx="1"/>
          </p:nvPr>
        </p:nvSpPr>
        <p:spPr>
          <a:xfrm>
            <a:off x="251520" y="1268760"/>
            <a:ext cx="8640960" cy="5400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1384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xfrm>
            <a:off x="301625" y="6245225"/>
            <a:ext cx="2287588" cy="474663"/>
          </a:xfrm>
          <a:prstGeom prst="rect">
            <a:avLst/>
          </a:prstGeom>
        </p:spPr>
        <p:txBody>
          <a:bodyPr/>
          <a:lstStyle>
            <a:lvl1pPr>
              <a:defRPr/>
            </a:lvl1pPr>
          </a:lstStyle>
          <a:p>
            <a:pPr>
              <a:defRPr/>
            </a:pPr>
            <a:endParaRPr lang="en-US"/>
          </a:p>
        </p:txBody>
      </p:sp>
      <p:sp>
        <p:nvSpPr>
          <p:cNvPr id="3" name="Rectangle 3"/>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p>
        </p:txBody>
      </p:sp>
      <p:sp>
        <p:nvSpPr>
          <p:cNvPr id="4" name="Rectangle 4"/>
          <p:cNvSpPr>
            <a:spLocks noGrp="1" noChangeArrowheads="1"/>
          </p:cNvSpPr>
          <p:nvPr>
            <p:ph type="sldNum" idx="12"/>
          </p:nvPr>
        </p:nvSpPr>
        <p:spPr>
          <a:xfrm>
            <a:off x="6553200" y="6245225"/>
            <a:ext cx="2287588" cy="474663"/>
          </a:xfrm>
          <a:prstGeom prst="rect">
            <a:avLst/>
          </a:prstGeom>
        </p:spPr>
        <p:txBody>
          <a:bodyPr/>
          <a:lstStyle>
            <a:lvl1pPr>
              <a:defRPr/>
            </a:lvl1pPr>
          </a:lstStyle>
          <a:p>
            <a:fld id="{6A44D3E9-E8D0-420C-97F9-64ECC36B1D98}" type="slidenum">
              <a:rPr lang="en-US" altLang="ru-RU"/>
              <a:pPr/>
              <a:t>‹#›</a:t>
            </a:fld>
            <a:endParaRPr lang="en-US" altLang="ru-RU"/>
          </a:p>
        </p:txBody>
      </p:sp>
    </p:spTree>
    <p:extLst>
      <p:ext uri="{BB962C8B-B14F-4D97-AF65-F5344CB8AC3E}">
        <p14:creationId xmlns:p14="http://schemas.microsoft.com/office/powerpoint/2010/main" val="1596028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K:\ProPowerPoint\Шаблоны\В работе\Глобус\GlobusSli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Заголовок 1"/>
          <p:cNvSpPr>
            <a:spLocks noGrp="1"/>
          </p:cNvSpPr>
          <p:nvPr>
            <p:ph type="title"/>
          </p:nvPr>
        </p:nvSpPr>
        <p:spPr bwMode="auto">
          <a:xfrm>
            <a:off x="31750" y="115888"/>
            <a:ext cx="72040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268413"/>
            <a:ext cx="84359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9" name="TextBox 1"/>
          <p:cNvSpPr txBox="1">
            <a:spLocks noChangeArrowheads="1"/>
          </p:cNvSpPr>
          <p:nvPr/>
        </p:nvSpPr>
        <p:spPr bwMode="auto">
          <a:xfrm>
            <a:off x="7485063" y="6550025"/>
            <a:ext cx="161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400">
                <a:solidFill>
                  <a:srgbClr val="215968"/>
                </a:solidFill>
                <a:latin typeface="Ariston" panose="03000400000000000000" pitchFamily="66" charset="0"/>
              </a:rPr>
              <a:t>ProPowerPoint.Ru</a:t>
            </a:r>
            <a:endParaRPr lang="ru-RU" sz="1400">
              <a:solidFill>
                <a:srgbClr val="215968"/>
              </a:solidFill>
              <a:latin typeface="Ariston" panose="03000400000000000000" pitchFamily="66" charset="0"/>
            </a:endParaRPr>
          </a:p>
        </p:txBody>
      </p:sp>
    </p:spTree>
  </p:cSld>
  <p:clrMap bg1="lt1" tx1="dk1" bg2="lt2" tx2="dk2" accent1="accent1" accent2="accent2" accent3="accent3" accent4="accent4" accent5="accent5" accent6="accent6" hlink="hlink" folHlink="folHlink"/>
  <p:sldLayoutIdLst>
    <p:sldLayoutId id="2147483656" r:id="rId1"/>
    <p:sldLayoutId id="2147483655" r:id="rId2"/>
    <p:sldLayoutId id="2147483657" r:id="rId3"/>
  </p:sldLayoutIdLst>
  <p:txStyles>
    <p:titleStyle>
      <a:lvl1pPr algn="ctr" rtl="0" eaLnBrk="1" fontAlgn="base" hangingPunct="1">
        <a:spcBef>
          <a:spcPct val="0"/>
        </a:spcBef>
        <a:spcAft>
          <a:spcPct val="0"/>
        </a:spcAft>
        <a:defRPr sz="4800" kern="1200">
          <a:solidFill>
            <a:schemeClr val="bg1"/>
          </a:solidFill>
          <a:latin typeface="+mj-lt"/>
          <a:ea typeface="+mj-ea"/>
          <a:cs typeface="+mj-cs"/>
        </a:defRPr>
      </a:lvl1pPr>
      <a:lvl2pPr algn="ctr" rtl="0" eaLnBrk="1" fontAlgn="base" hangingPunct="1">
        <a:spcBef>
          <a:spcPct val="0"/>
        </a:spcBef>
        <a:spcAft>
          <a:spcPct val="0"/>
        </a:spcAft>
        <a:defRPr sz="4800">
          <a:solidFill>
            <a:schemeClr val="bg1"/>
          </a:solidFill>
          <a:latin typeface="Calibri" pitchFamily="34" charset="0"/>
        </a:defRPr>
      </a:lvl2pPr>
      <a:lvl3pPr algn="ctr" rtl="0" eaLnBrk="1" fontAlgn="base" hangingPunct="1">
        <a:spcBef>
          <a:spcPct val="0"/>
        </a:spcBef>
        <a:spcAft>
          <a:spcPct val="0"/>
        </a:spcAft>
        <a:defRPr sz="4800">
          <a:solidFill>
            <a:schemeClr val="bg1"/>
          </a:solidFill>
          <a:latin typeface="Calibri" pitchFamily="34" charset="0"/>
        </a:defRPr>
      </a:lvl3pPr>
      <a:lvl4pPr algn="ctr" rtl="0" eaLnBrk="1" fontAlgn="base" hangingPunct="1">
        <a:spcBef>
          <a:spcPct val="0"/>
        </a:spcBef>
        <a:spcAft>
          <a:spcPct val="0"/>
        </a:spcAft>
        <a:defRPr sz="4800">
          <a:solidFill>
            <a:schemeClr val="bg1"/>
          </a:solidFill>
          <a:latin typeface="Calibri" pitchFamily="34" charset="0"/>
        </a:defRPr>
      </a:lvl4pPr>
      <a:lvl5pPr algn="ctr" rtl="0" eaLnBrk="1" fontAlgn="base" hangingPunct="1">
        <a:spcBef>
          <a:spcPct val="0"/>
        </a:spcBef>
        <a:spcAft>
          <a:spcPct val="0"/>
        </a:spcAft>
        <a:defRPr sz="4800">
          <a:solidFill>
            <a:schemeClr val="bg1"/>
          </a:solidFill>
          <a:latin typeface="Calibri" pitchFamily="34" charset="0"/>
        </a:defRPr>
      </a:lvl5pPr>
      <a:lvl6pPr marL="457200" algn="ctr" rtl="0" eaLnBrk="1" fontAlgn="base" hangingPunct="1">
        <a:spcBef>
          <a:spcPct val="0"/>
        </a:spcBef>
        <a:spcAft>
          <a:spcPct val="0"/>
        </a:spcAft>
        <a:defRPr sz="4800">
          <a:solidFill>
            <a:schemeClr val="bg1"/>
          </a:solidFill>
          <a:latin typeface="Calibri" pitchFamily="34" charset="0"/>
        </a:defRPr>
      </a:lvl6pPr>
      <a:lvl7pPr marL="914400" algn="ctr" rtl="0" eaLnBrk="1" fontAlgn="base" hangingPunct="1">
        <a:spcBef>
          <a:spcPct val="0"/>
        </a:spcBef>
        <a:spcAft>
          <a:spcPct val="0"/>
        </a:spcAft>
        <a:defRPr sz="4800">
          <a:solidFill>
            <a:schemeClr val="bg1"/>
          </a:solidFill>
          <a:latin typeface="Calibri" pitchFamily="34" charset="0"/>
        </a:defRPr>
      </a:lvl7pPr>
      <a:lvl8pPr marL="1371600" algn="ctr" rtl="0" eaLnBrk="1" fontAlgn="base" hangingPunct="1">
        <a:spcBef>
          <a:spcPct val="0"/>
        </a:spcBef>
        <a:spcAft>
          <a:spcPct val="0"/>
        </a:spcAft>
        <a:defRPr sz="4800">
          <a:solidFill>
            <a:schemeClr val="bg1"/>
          </a:solidFill>
          <a:latin typeface="Calibri" pitchFamily="34" charset="0"/>
        </a:defRPr>
      </a:lvl8pPr>
      <a:lvl9pPr marL="1828800" algn="ctr" rtl="0" eaLnBrk="1" fontAlgn="base" hangingPunct="1">
        <a:spcBef>
          <a:spcPct val="0"/>
        </a:spcBef>
        <a:spcAft>
          <a:spcPct val="0"/>
        </a:spcAft>
        <a:defRPr sz="48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file:///C:\Users\&#1040;&#1085;&#1085;&#1072;\Desktop\3\1974_05_17_137_15-02_Boom_BOM_SKM--.jpg" TargetMode="External"/><Relationship Id="rId3" Type="http://schemas.openxmlformats.org/officeDocument/2006/relationships/image" Target="../media/image7.jp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5.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3" Type="http://schemas.openxmlformats.org/officeDocument/2006/relationships/image" Target="../media/image7.jp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notesSlide" Target="../notesSlides/notesSlide12.xml"/><Relationship Id="rId16"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5.png"/><Relationship Id="rId9" Type="http://schemas.openxmlformats.org/officeDocument/2006/relationships/image" Target="../media/image43.jpeg"/><Relationship Id="rId14" Type="http://schemas.openxmlformats.org/officeDocument/2006/relationships/image" Target="../media/image48.gif"/></Relationships>
</file>

<file path=ppt/slides/_rels/slide1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file:///C:\Users\ANNA\bigethqike.gif" TargetMode="External"/><Relationship Id="rId5" Type="http://schemas.openxmlformats.org/officeDocument/2006/relationships/image" Target="../media/image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jp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7.jp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5.pn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jp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7.jpg"/><Relationship Id="rId7"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eg"/><Relationship Id="rId10" Type="http://schemas.openxmlformats.org/officeDocument/2006/relationships/image" Target="../media/image34.jpg"/><Relationship Id="rId4" Type="http://schemas.openxmlformats.org/officeDocument/2006/relationships/image" Target="../media/image5.pn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7" y="0"/>
            <a:ext cx="9123405" cy="6858000"/>
          </a:xfrm>
          <a:prstGeom prst="rect">
            <a:avLst/>
          </a:prstGeom>
        </p:spPr>
      </p:pic>
      <p:grpSp>
        <p:nvGrpSpPr>
          <p:cNvPr id="4" name="Группа 3"/>
          <p:cNvGrpSpPr/>
          <p:nvPr/>
        </p:nvGrpSpPr>
        <p:grpSpPr>
          <a:xfrm>
            <a:off x="319700" y="0"/>
            <a:ext cx="8846525" cy="789290"/>
            <a:chOff x="319700" y="0"/>
            <a:chExt cx="8846525" cy="789290"/>
          </a:xfrm>
        </p:grpSpPr>
        <p:pic>
          <p:nvPicPr>
            <p:cNvPr id="5" name="Рисунок 13" descr="эмблема.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700" y="106473"/>
              <a:ext cx="608988" cy="59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txBox="1">
              <a:spLocks noChangeArrowheads="1"/>
            </p:cNvSpPr>
            <p:nvPr/>
          </p:nvSpPr>
          <p:spPr bwMode="auto">
            <a:xfrm>
              <a:off x="428625" y="165100"/>
              <a:ext cx="78930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a:cs typeface="DejaVu Sans"/>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a:cs typeface="DejaVu Sans"/>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a:cs typeface="DejaVu Sans"/>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a:cs typeface="DejaVu Sans"/>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DejaVu Sans"/>
                  <a:cs typeface="DejaVu Sans"/>
                </a:defRPr>
              </a:lvl9pPr>
            </a:lstStyle>
            <a:p>
              <a:pPr algn="ctr" eaLnBrk="1" hangingPunct="1">
                <a:buClr>
                  <a:srgbClr val="FFFFCC"/>
                </a:buClr>
                <a:buSzPct val="100000"/>
                <a:buFont typeface="Tahoma" pitchFamily="34" charset="0"/>
                <a:buNone/>
                <a:defRPr/>
              </a:pPr>
              <a:r>
                <a:rPr lang="en-US" altLang="ru-RU" sz="1900" dirty="0" smtClean="0">
                  <a:solidFill>
                    <a:srgbClr val="000066"/>
                  </a:solidFill>
                  <a:latin typeface="Tahoma" pitchFamily="34" charset="0"/>
                </a:rPr>
                <a:t> </a:t>
              </a:r>
              <a:r>
                <a:rPr lang="en-US" altLang="ru-RU" sz="1900" i="1" dirty="0" smtClean="0">
                  <a:solidFill>
                    <a:srgbClr val="000066"/>
                  </a:solidFill>
                  <a:latin typeface="+mn-lt"/>
                </a:rPr>
                <a:t>Institute of seismology, National Academy of sciences, Kyrgyz Republic</a:t>
              </a:r>
            </a:p>
          </p:txBody>
        </p:sp>
        <p:pic>
          <p:nvPicPr>
            <p:cNvPr id="7" name="Picture 10" descr="Kirghizstan"/>
            <p:cNvPicPr>
              <a:picLocks noChangeAspect="1" noChangeArrowheads="1" noCrop="1"/>
            </p:cNvPicPr>
            <p:nvPr/>
          </p:nvPicPr>
          <p:blipFill>
            <a:blip r:embed="rId5">
              <a:lum bright="4000"/>
              <a:extLst>
                <a:ext uri="{28A0092B-C50C-407E-A947-70E740481C1C}">
                  <a14:useLocalDpi xmlns:a14="http://schemas.microsoft.com/office/drawing/2010/main" val="0"/>
                </a:ext>
              </a:extLst>
            </a:blip>
            <a:srcRect/>
            <a:stretch>
              <a:fillRect/>
            </a:stretch>
          </p:blipFill>
          <p:spPr bwMode="auto">
            <a:xfrm>
              <a:off x="7956376" y="0"/>
              <a:ext cx="1209849" cy="78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WordArt 6"/>
          <p:cNvSpPr>
            <a:spLocks noChangeArrowheads="1" noChangeShapeType="1" noTextEdit="1"/>
          </p:cNvSpPr>
          <p:nvPr/>
        </p:nvSpPr>
        <p:spPr bwMode="auto">
          <a:xfrm>
            <a:off x="319700" y="1945233"/>
            <a:ext cx="8572779" cy="3355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190"/>
              </a:avLst>
            </a:prstTxWarp>
          </a:bodyPr>
          <a:lstStyle/>
          <a:p>
            <a:pPr algn="ctr"/>
            <a:r>
              <a:rPr lang="en-US" sz="3600" b="1" kern="10" dirty="0">
                <a:solidFill>
                  <a:srgbClr val="FF0000"/>
                </a:solidFill>
                <a:effectLst>
                  <a:outerShdw dist="17819" dir="2700000" algn="ctr" rotWithShape="0">
                    <a:srgbClr val="C0C0C0">
                      <a:alpha val="80011"/>
                    </a:srgbClr>
                  </a:outerShdw>
                </a:effectLst>
                <a:latin typeface="Arial"/>
                <a:cs typeface="Arial"/>
              </a:rPr>
              <a:t>Kyrgyz System</a:t>
            </a:r>
          </a:p>
          <a:p>
            <a:pPr algn="ctr"/>
            <a:r>
              <a:rPr lang="en-US" sz="3600" b="1" kern="10" dirty="0">
                <a:solidFill>
                  <a:srgbClr val="FF0000"/>
                </a:solidFill>
                <a:effectLst>
                  <a:outerShdw dist="17819" dir="2700000" algn="ctr" rotWithShape="0">
                    <a:srgbClr val="C0C0C0">
                      <a:alpha val="80011"/>
                    </a:srgbClr>
                  </a:outerShdw>
                </a:effectLst>
                <a:latin typeface="Arial"/>
                <a:cs typeface="Arial"/>
              </a:rPr>
              <a:t>of Seismic Monitoring</a:t>
            </a:r>
            <a:endParaRPr lang="ru-RU" sz="3600" b="1" kern="10" dirty="0">
              <a:solidFill>
                <a:srgbClr val="FF0000"/>
              </a:solidFill>
              <a:effectLst>
                <a:outerShdw dist="17819" dir="2700000" algn="ctr" rotWithShape="0">
                  <a:srgbClr val="C0C0C0">
                    <a:alpha val="80011"/>
                  </a:srgbClr>
                </a:outerShdw>
              </a:effectLst>
              <a:latin typeface="Arial"/>
              <a:cs typeface="Arial"/>
            </a:endParaRPr>
          </a:p>
        </p:txBody>
      </p:sp>
      <p:sp>
        <p:nvSpPr>
          <p:cNvPr id="9" name="Нижний колонтитул 2"/>
          <p:cNvSpPr txBox="1">
            <a:spLocks/>
          </p:cNvSpPr>
          <p:nvPr/>
        </p:nvSpPr>
        <p:spPr>
          <a:xfrm>
            <a:off x="3499354" y="6463539"/>
            <a:ext cx="5616625" cy="404664"/>
          </a:xfrm>
          <a:prstGeom prst="rect">
            <a:avLst/>
          </a:prstGeom>
        </p:spPr>
        <p:txBody>
          <a:bodyPr/>
          <a:lstStyle>
            <a:defPPr>
              <a:defRPr lang="ru-RU"/>
            </a:defPPr>
            <a:lvl1pPr algn="l" rtl="0" fontAlgn="base">
              <a:spcBef>
                <a:spcPct val="0"/>
              </a:spcBef>
              <a:spcAft>
                <a:spcPct val="0"/>
              </a:spcAft>
              <a:defRPr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ru-RU" b="1" i="1" dirty="0" smtClean="0">
                <a:solidFill>
                  <a:schemeClr val="bg1"/>
                </a:solidFill>
                <a:sym typeface="Symbol"/>
              </a:rPr>
              <a:t> </a:t>
            </a:r>
            <a:r>
              <a:rPr lang="en-US" b="1" i="1" dirty="0" smtClean="0">
                <a:solidFill>
                  <a:schemeClr val="bg1"/>
                </a:solidFill>
                <a:sym typeface="Symbol"/>
              </a:rPr>
              <a:t> </a:t>
            </a:r>
            <a:r>
              <a:rPr lang="en-US" sz="2000" b="1" i="1" dirty="0" smtClean="0">
                <a:solidFill>
                  <a:schemeClr val="bg1"/>
                </a:solidFill>
                <a:sym typeface="Symbol"/>
              </a:rPr>
              <a:t>October 23-26, 2</a:t>
            </a:r>
            <a:r>
              <a:rPr lang="ru-RU" sz="2000" b="1" i="1" dirty="0" smtClean="0">
                <a:solidFill>
                  <a:schemeClr val="bg1"/>
                </a:solidFill>
              </a:rPr>
              <a:t>01</a:t>
            </a:r>
            <a:r>
              <a:rPr lang="en-US" sz="2000" b="1" i="1" dirty="0" smtClean="0">
                <a:solidFill>
                  <a:schemeClr val="bg1"/>
                </a:solidFill>
              </a:rPr>
              <a:t>7, Baku, Azerbaijan</a:t>
            </a:r>
            <a:r>
              <a:rPr lang="ru-RU" sz="2000" b="1" i="1" dirty="0" smtClean="0">
                <a:solidFill>
                  <a:schemeClr val="bg1"/>
                </a:solidFill>
              </a:rPr>
              <a:t> </a:t>
            </a:r>
            <a:r>
              <a:rPr lang="ru-RU" b="1" i="1" dirty="0" smtClean="0">
                <a:solidFill>
                  <a:schemeClr val="bg1"/>
                </a:solidFill>
                <a:sym typeface="Symbol"/>
              </a:rPr>
              <a:t> </a:t>
            </a:r>
            <a:endParaRPr lang="en-US" b="1" i="1" dirty="0">
              <a:solidFill>
                <a:schemeClr val="bg1"/>
              </a:solidFill>
            </a:endParaRPr>
          </a:p>
        </p:txBody>
      </p:sp>
      <p:cxnSp>
        <p:nvCxnSpPr>
          <p:cNvPr id="10" name="Прямая соединительная линия 5"/>
          <p:cNvCxnSpPr>
            <a:cxnSpLocks noChangeShapeType="1"/>
          </p:cNvCxnSpPr>
          <p:nvPr/>
        </p:nvCxnSpPr>
        <p:spPr bwMode="auto">
          <a:xfrm>
            <a:off x="-7557" y="763116"/>
            <a:ext cx="9144000" cy="1588"/>
          </a:xfrm>
          <a:prstGeom prst="line">
            <a:avLst/>
          </a:prstGeom>
          <a:noFill/>
          <a:ln w="9525" cmpd="thickThin" algn="ctr">
            <a:solidFill>
              <a:srgbClr val="000066"/>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
          <p:cNvSpPr>
            <a:spLocks noGrp="1" noChangeArrowheads="1"/>
          </p:cNvSpPr>
          <p:nvPr>
            <p:ph type="title"/>
          </p:nvPr>
        </p:nvSpPr>
        <p:spPr>
          <a:xfrm>
            <a:off x="611560" y="124619"/>
            <a:ext cx="7349392" cy="541338"/>
          </a:xfrm>
        </p:spPr>
        <p:txBody>
          <a:bodyPr/>
          <a:lstStyle/>
          <a:p>
            <a:pPr eaLnBrk="1" fontAlgn="auto" hangingPunct="1">
              <a:spcAft>
                <a:spcPts val="0"/>
              </a:spcAft>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u="sng" dirty="0" smtClean="0">
                <a:solidFill>
                  <a:schemeClr val="accent1">
                    <a:lumMod val="50000"/>
                  </a:schemeClr>
                </a:solidFill>
                <a:effectLst>
                  <a:outerShdw blurRad="38100" dist="38100" dir="2700000" algn="tl">
                    <a:srgbClr val="000000">
                      <a:alpha val="43137"/>
                    </a:srgbClr>
                  </a:outerShdw>
                </a:effectLst>
              </a:rPr>
              <a:t> </a:t>
            </a:r>
            <a:r>
              <a:rPr lang="en-US" sz="1600" u="sng" dirty="0" smtClean="0">
                <a:effectLst>
                  <a:outerShdw blurRad="38100" dist="38100" dir="2700000" algn="tl">
                    <a:srgbClr val="000000">
                      <a:alpha val="43137"/>
                    </a:srgbClr>
                  </a:outerShdw>
                </a:effectLst>
                <a:latin typeface="Calisto MT" panose="02040603050505030304" pitchFamily="18" charset="0"/>
              </a:rPr>
              <a:t>Institute of seismology,  National Academy of sciences, Kyrgyz Republic</a:t>
            </a:r>
          </a:p>
        </p:txBody>
      </p:sp>
      <p:pic>
        <p:nvPicPr>
          <p:cNvPr id="19" name="Рисунок 6" descr="эмблема.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787" y="71438"/>
            <a:ext cx="658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
          <p:cNvSpPr>
            <a:spLocks noChangeArrowheads="1"/>
          </p:cNvSpPr>
          <p:nvPr/>
        </p:nvSpPr>
        <p:spPr bwMode="auto">
          <a:xfrm>
            <a:off x="1693968" y="775187"/>
            <a:ext cx="5184576" cy="369332"/>
          </a:xfrm>
          <a:prstGeom prst="rect">
            <a:avLst/>
          </a:prstGeom>
          <a:noFill/>
          <a:ln w="9525">
            <a:noFill/>
            <a:miter lim="800000"/>
            <a:headEnd/>
            <a:tailEnd/>
          </a:ln>
        </p:spPr>
        <p:txBody>
          <a:bodyPr wrap="square"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1pPr>
            <a:lvl2pPr marL="4572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2pPr>
            <a:lvl3pPr marL="9144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3pPr>
            <a:lvl4pPr marL="1371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4pPr>
            <a:lvl5pPr marL="18288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a:lstStyle>
          <a:p>
            <a:pPr algn="ctr" defTabSz="914400" eaLnBrk="1" hangingPunct="1">
              <a:defRPr/>
            </a:pPr>
            <a:r>
              <a:rPr lang="en-US" i="1" dirty="0" smtClean="0">
                <a:effectLst>
                  <a:outerShdw blurRad="38100" dist="38100" dir="2700000" algn="tl">
                    <a:srgbClr val="000000">
                      <a:alpha val="43137"/>
                    </a:srgbClr>
                  </a:outerShdw>
                </a:effectLst>
                <a:cs typeface="Arial" panose="020B0604020202020204" pitchFamily="34" charset="0"/>
              </a:rPr>
              <a:t>Monitoring of Explosions</a:t>
            </a:r>
            <a:endParaRPr lang="ru-RU" i="1" dirty="0">
              <a:effectLst>
                <a:outerShdw blurRad="38100" dist="38100" dir="2700000" algn="tl">
                  <a:srgbClr val="000000">
                    <a:alpha val="43137"/>
                  </a:srgbClr>
                </a:outerShdw>
              </a:effectLst>
              <a:cs typeface="Arial" panose="020B0604020202020204" pitchFamily="34" charset="0"/>
            </a:endParaRPr>
          </a:p>
        </p:txBody>
      </p:sp>
      <p:pic>
        <p:nvPicPr>
          <p:cNvPr id="7" name="Рисунок 12" descr="map.jpg"/>
          <p:cNvPicPr>
            <a:picLocks noChangeAspect="1" noChangeArrowheads="1"/>
          </p:cNvPicPr>
          <p:nvPr/>
        </p:nvPicPr>
        <p:blipFill>
          <a:blip r:embed="rId5"/>
          <a:srcRect l="2921" b="3032"/>
          <a:stretch>
            <a:fillRect/>
          </a:stretch>
        </p:blipFill>
        <p:spPr bwMode="auto">
          <a:xfrm>
            <a:off x="199901" y="2774974"/>
            <a:ext cx="4156075" cy="34623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107504" y="1262177"/>
            <a:ext cx="8822183" cy="1374735"/>
          </a:xfrm>
          <a:prstGeom prst="rect">
            <a:avLst/>
          </a:prstGeom>
          <a:solidFill>
            <a:schemeClr val="accent3">
              <a:lumMod val="20000"/>
              <a:lumOff val="80000"/>
            </a:schemeClr>
          </a:solidFill>
          <a:ln w="9525">
            <a:noFill/>
            <a:miter lim="800000"/>
            <a:headEnd/>
            <a:tailEnd/>
          </a:ln>
          <a:effectLst/>
        </p:spPr>
        <p:txBody>
          <a:bodyPr wrap="square" anchor="ctr">
            <a:spAutoFit/>
          </a:bodyPr>
          <a:lstStyle/>
          <a:p>
            <a:pPr algn="just">
              <a:lnSpc>
                <a:spcPts val="2000"/>
              </a:lnSpc>
              <a:buClr>
                <a:srgbClr val="FFFFFF"/>
              </a:buClr>
              <a:buSzPct val="100000"/>
              <a:defRPr/>
            </a:pPr>
            <a:r>
              <a:rPr lang="en-US" sz="1500" i="1" dirty="0">
                <a:solidFill>
                  <a:schemeClr val="tx1"/>
                </a:solidFill>
                <a:latin typeface="+mn-lt"/>
              </a:rPr>
              <a:t>Institute of seismology NAS KR also is responsible for monitoring both of nuclear and chemical explosions. It is necessary to notice that the advantage of Kyrgyzstan’s seismic stations is their location at regional distances according to all Asia nuclear test sites (Semipalatinsk Test Site (Kazakhstan), Lop Nor (China), </a:t>
            </a:r>
            <a:r>
              <a:rPr lang="en-US" sz="1500" i="1" dirty="0" err="1">
                <a:solidFill>
                  <a:schemeClr val="tx1"/>
                </a:solidFill>
                <a:latin typeface="+mn-lt"/>
              </a:rPr>
              <a:t>Pokharan</a:t>
            </a:r>
            <a:r>
              <a:rPr lang="en-US" sz="1500" i="1" dirty="0">
                <a:solidFill>
                  <a:schemeClr val="tx1"/>
                </a:solidFill>
                <a:latin typeface="+mn-lt"/>
              </a:rPr>
              <a:t> (India), </a:t>
            </a:r>
            <a:r>
              <a:rPr lang="en-US" sz="1500" i="1" dirty="0" err="1">
                <a:solidFill>
                  <a:schemeClr val="tx1"/>
                </a:solidFill>
                <a:latin typeface="+mn-lt"/>
              </a:rPr>
              <a:t>Chagay</a:t>
            </a:r>
            <a:r>
              <a:rPr lang="en-US" sz="1500" i="1" dirty="0">
                <a:solidFill>
                  <a:schemeClr val="tx1"/>
                </a:solidFill>
                <a:latin typeface="+mn-lt"/>
              </a:rPr>
              <a:t> (Pakistan), Peaceful Nuclear Explosions (PNE) of the former USSR).</a:t>
            </a:r>
            <a:r>
              <a:rPr lang="en-US" sz="1500" i="1" dirty="0">
                <a:latin typeface="+mn-lt"/>
              </a:rPr>
              <a:t>  </a:t>
            </a:r>
            <a:r>
              <a:rPr lang="en-US" sz="1500" i="1" dirty="0">
                <a:solidFill>
                  <a:schemeClr val="tx1"/>
                </a:solidFill>
                <a:latin typeface="+mn-lt"/>
              </a:rPr>
              <a:t>Besides, most of these stations are located on </a:t>
            </a:r>
            <a:r>
              <a:rPr lang="en-US" sz="1500" i="1" dirty="0" smtClean="0">
                <a:solidFill>
                  <a:schemeClr val="tx1"/>
                </a:solidFill>
                <a:latin typeface="+mn-lt"/>
              </a:rPr>
              <a:t>bedrocks, </a:t>
            </a:r>
            <a:r>
              <a:rPr lang="en-US" sz="1500" i="1" dirty="0">
                <a:solidFill>
                  <a:schemeClr val="tx1"/>
                </a:solidFill>
                <a:latin typeface="+mn-lt"/>
              </a:rPr>
              <a:t>in tunnels that allowed record even small underground nuclear explosions.</a:t>
            </a:r>
          </a:p>
        </p:txBody>
      </p:sp>
      <p:sp>
        <p:nvSpPr>
          <p:cNvPr id="9" name="Прямоугольник 17"/>
          <p:cNvSpPr>
            <a:spLocks noChangeArrowheads="1"/>
          </p:cNvSpPr>
          <p:nvPr/>
        </p:nvSpPr>
        <p:spPr bwMode="auto">
          <a:xfrm>
            <a:off x="-108520" y="6080184"/>
            <a:ext cx="4848749" cy="830997"/>
          </a:xfrm>
          <a:prstGeom prst="rect">
            <a:avLst/>
          </a:prstGeom>
          <a:noFill/>
          <a:ln>
            <a:noFill/>
          </a:ln>
        </p:spPr>
        <p:txBody>
          <a:bodyPr wrap="square">
            <a:spAutoFit/>
          </a:bodyPr>
          <a:lstStyle/>
          <a:p>
            <a:pPr algn="ctr">
              <a:defRPr/>
            </a:pPr>
            <a:r>
              <a:rPr lang="en-US" altLang="ru-RU" sz="1600" i="1" dirty="0">
                <a:solidFill>
                  <a:schemeClr val="tx2">
                    <a:lumMod val="50000"/>
                  </a:schemeClr>
                </a:solidFill>
                <a:latin typeface="+mn-lt"/>
              </a:rPr>
              <a:t>Map of location of Kyrgyz system of seismic monitoring (triangles) and epicenters of nuclear (red stars) and strong chemical explosions (violet stars). </a:t>
            </a:r>
            <a:endParaRPr lang="ru-RU" altLang="ru-RU" sz="1600" i="1" dirty="0">
              <a:solidFill>
                <a:schemeClr val="tx2">
                  <a:lumMod val="50000"/>
                </a:schemeClr>
              </a:solidFill>
              <a:latin typeface="+mn-lt"/>
            </a:endParaRPr>
          </a:p>
        </p:txBody>
      </p:sp>
      <p:pic>
        <p:nvPicPr>
          <p:cNvPr id="10" name="Рисунок 1"/>
          <p:cNvPicPr>
            <a:picLocks noChangeAspect="1" noChangeArrowheads="1"/>
          </p:cNvPicPr>
          <p:nvPr/>
        </p:nvPicPr>
        <p:blipFill>
          <a:blip r:embed="rId6" cstate="print">
            <a:extLst>
              <a:ext uri="{28A0092B-C50C-407E-A947-70E740481C1C}">
                <a14:useLocalDpi xmlns:a14="http://schemas.microsoft.com/office/drawing/2010/main" val="0"/>
              </a:ext>
            </a:extLst>
          </a:blip>
          <a:srcRect l="6645" b="5223"/>
          <a:stretch>
            <a:fillRect/>
          </a:stretch>
        </p:blipFill>
        <p:spPr bwMode="auto">
          <a:xfrm>
            <a:off x="4740229" y="4005064"/>
            <a:ext cx="1709422" cy="278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3"/>
          <p:cNvGrpSpPr>
            <a:grpSpLocks/>
          </p:cNvGrpSpPr>
          <p:nvPr/>
        </p:nvGrpSpPr>
        <p:grpSpPr bwMode="auto">
          <a:xfrm>
            <a:off x="6493242" y="2689675"/>
            <a:ext cx="2289458" cy="3534018"/>
            <a:chOff x="2262" y="1410"/>
            <a:chExt cx="7832" cy="11906"/>
          </a:xfrm>
        </p:grpSpPr>
        <p:grpSp>
          <p:nvGrpSpPr>
            <p:cNvPr id="12" name="Group 4"/>
            <p:cNvGrpSpPr>
              <a:grpSpLocks/>
            </p:cNvGrpSpPr>
            <p:nvPr/>
          </p:nvGrpSpPr>
          <p:grpSpPr bwMode="auto">
            <a:xfrm>
              <a:off x="2262" y="1410"/>
              <a:ext cx="7832" cy="11906"/>
              <a:chOff x="2262" y="1410"/>
              <a:chExt cx="7832" cy="11906"/>
            </a:xfrm>
          </p:grpSpPr>
          <p:sp>
            <p:nvSpPr>
              <p:cNvPr id="14" name="Надпись 2"/>
              <p:cNvSpPr txBox="1">
                <a:spLocks noChangeArrowheads="1"/>
              </p:cNvSpPr>
              <p:nvPr/>
            </p:nvSpPr>
            <p:spPr bwMode="auto">
              <a:xfrm>
                <a:off x="4155" y="4995"/>
                <a:ext cx="2860" cy="699"/>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ea typeface="DejaVu Sans"/>
                    <a:cs typeface="DejaVu Sans"/>
                  </a:defRPr>
                </a:lvl1pPr>
                <a:lvl2pPr marL="742950" indent="-285750" eaLnBrk="0" hangingPunct="0">
                  <a:defRPr>
                    <a:solidFill>
                      <a:schemeClr val="bg1"/>
                    </a:solidFill>
                    <a:latin typeface="Arial" panose="020B0604020202020204" pitchFamily="34" charset="0"/>
                    <a:ea typeface="DejaVu Sans"/>
                    <a:cs typeface="DejaVu Sans"/>
                  </a:defRPr>
                </a:lvl2pPr>
                <a:lvl3pPr marL="1143000" indent="-228600" eaLnBrk="0" hangingPunct="0">
                  <a:defRPr>
                    <a:solidFill>
                      <a:schemeClr val="bg1"/>
                    </a:solidFill>
                    <a:latin typeface="Arial" panose="020B0604020202020204" pitchFamily="34" charset="0"/>
                    <a:ea typeface="DejaVu Sans"/>
                    <a:cs typeface="DejaVu Sans"/>
                  </a:defRPr>
                </a:lvl3pPr>
                <a:lvl4pPr marL="1600200" indent="-228600" eaLnBrk="0" hangingPunct="0">
                  <a:defRPr>
                    <a:solidFill>
                      <a:schemeClr val="bg1"/>
                    </a:solidFill>
                    <a:latin typeface="Arial" panose="020B0604020202020204" pitchFamily="34" charset="0"/>
                    <a:ea typeface="DejaVu Sans"/>
                    <a:cs typeface="DejaVu Sans"/>
                  </a:defRPr>
                </a:lvl4pPr>
                <a:lvl5pPr marL="2057400" indent="-228600" eaLnBrk="0" hangingPunct="0">
                  <a:defRPr>
                    <a:solidFill>
                      <a:schemeClr val="bg1"/>
                    </a:solidFill>
                    <a:latin typeface="Arial" panose="020B0604020202020204"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DejaVu Sans"/>
                    <a:cs typeface="DejaVu Sans"/>
                  </a:defRPr>
                </a:lvl9pPr>
              </a:lstStyle>
              <a:p>
                <a:pPr eaLnBrk="1" hangingPunct="1"/>
                <a:endParaRPr lang="ru-RU" altLang="ru-RU"/>
              </a:p>
            </p:txBody>
          </p:sp>
          <p:pic>
            <p:nvPicPr>
              <p:cNvPr id="15" name="Picture 6" descr="C:\Users\Анна\Desktop\3\1974_05_17_137_15-02_Boom_BOM_SKM--.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2262" y="1410"/>
                <a:ext cx="7832" cy="1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Надпись 2"/>
              <p:cNvSpPr txBox="1">
                <a:spLocks noChangeArrowheads="1"/>
              </p:cNvSpPr>
              <p:nvPr/>
            </p:nvSpPr>
            <p:spPr bwMode="auto">
              <a:xfrm>
                <a:off x="3750" y="8460"/>
                <a:ext cx="3271" cy="699"/>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ea typeface="DejaVu Sans"/>
                    <a:cs typeface="DejaVu Sans"/>
                  </a:defRPr>
                </a:lvl1pPr>
                <a:lvl2pPr marL="742950" indent="-285750" eaLnBrk="0" hangingPunct="0">
                  <a:defRPr>
                    <a:solidFill>
                      <a:schemeClr val="bg1"/>
                    </a:solidFill>
                    <a:latin typeface="Arial" panose="020B0604020202020204" pitchFamily="34" charset="0"/>
                    <a:ea typeface="DejaVu Sans"/>
                    <a:cs typeface="DejaVu Sans"/>
                  </a:defRPr>
                </a:lvl2pPr>
                <a:lvl3pPr marL="1143000" indent="-228600" eaLnBrk="0" hangingPunct="0">
                  <a:defRPr>
                    <a:solidFill>
                      <a:schemeClr val="bg1"/>
                    </a:solidFill>
                    <a:latin typeface="Arial" panose="020B0604020202020204" pitchFamily="34" charset="0"/>
                    <a:ea typeface="DejaVu Sans"/>
                    <a:cs typeface="DejaVu Sans"/>
                  </a:defRPr>
                </a:lvl3pPr>
                <a:lvl4pPr marL="1600200" indent="-228600" eaLnBrk="0" hangingPunct="0">
                  <a:defRPr>
                    <a:solidFill>
                      <a:schemeClr val="bg1"/>
                    </a:solidFill>
                    <a:latin typeface="Arial" panose="020B0604020202020204" pitchFamily="34" charset="0"/>
                    <a:ea typeface="DejaVu Sans"/>
                    <a:cs typeface="DejaVu Sans"/>
                  </a:defRPr>
                </a:lvl4pPr>
                <a:lvl5pPr marL="2057400" indent="-228600" eaLnBrk="0" hangingPunct="0">
                  <a:defRPr>
                    <a:solidFill>
                      <a:schemeClr val="bg1"/>
                    </a:solidFill>
                    <a:latin typeface="Arial" panose="020B0604020202020204"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DejaVu Sans"/>
                    <a:cs typeface="DejaVu Sans"/>
                  </a:defRPr>
                </a:lvl9pPr>
              </a:lstStyle>
              <a:p>
                <a:pPr eaLnBrk="1" hangingPunct="1"/>
                <a:endParaRPr lang="ru-RU" altLang="ru-RU"/>
              </a:p>
            </p:txBody>
          </p:sp>
        </p:grpSp>
        <p:sp>
          <p:nvSpPr>
            <p:cNvPr id="13" name="Надпись 2"/>
            <p:cNvSpPr txBox="1">
              <a:spLocks noChangeArrowheads="1"/>
            </p:cNvSpPr>
            <p:nvPr/>
          </p:nvSpPr>
          <p:spPr bwMode="auto">
            <a:xfrm>
              <a:off x="4182" y="5023"/>
              <a:ext cx="2839" cy="699"/>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ea typeface="DejaVu Sans"/>
                  <a:cs typeface="DejaVu Sans"/>
                </a:defRPr>
              </a:lvl1pPr>
              <a:lvl2pPr marL="742950" indent="-285750" eaLnBrk="0" hangingPunct="0">
                <a:defRPr>
                  <a:solidFill>
                    <a:schemeClr val="bg1"/>
                  </a:solidFill>
                  <a:latin typeface="Arial" panose="020B0604020202020204" pitchFamily="34" charset="0"/>
                  <a:ea typeface="DejaVu Sans"/>
                  <a:cs typeface="DejaVu Sans"/>
                </a:defRPr>
              </a:lvl2pPr>
              <a:lvl3pPr marL="1143000" indent="-228600" eaLnBrk="0" hangingPunct="0">
                <a:defRPr>
                  <a:solidFill>
                    <a:schemeClr val="bg1"/>
                  </a:solidFill>
                  <a:latin typeface="Arial" panose="020B0604020202020204" pitchFamily="34" charset="0"/>
                  <a:ea typeface="DejaVu Sans"/>
                  <a:cs typeface="DejaVu Sans"/>
                </a:defRPr>
              </a:lvl3pPr>
              <a:lvl4pPr marL="1600200" indent="-228600" eaLnBrk="0" hangingPunct="0">
                <a:defRPr>
                  <a:solidFill>
                    <a:schemeClr val="bg1"/>
                  </a:solidFill>
                  <a:latin typeface="Arial" panose="020B0604020202020204" pitchFamily="34" charset="0"/>
                  <a:ea typeface="DejaVu Sans"/>
                  <a:cs typeface="DejaVu Sans"/>
                </a:defRPr>
              </a:lvl4pPr>
              <a:lvl5pPr marL="2057400" indent="-228600" eaLnBrk="0" hangingPunct="0">
                <a:defRPr>
                  <a:solidFill>
                    <a:schemeClr val="bg1"/>
                  </a:solidFill>
                  <a:latin typeface="Arial" panose="020B0604020202020204"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DejaVu Sans"/>
                  <a:cs typeface="DejaVu Sans"/>
                </a:defRPr>
              </a:lvl9pPr>
            </a:lstStyle>
            <a:p>
              <a:pPr eaLnBrk="1" hangingPunct="1"/>
              <a:endParaRPr lang="ru-RU" altLang="ru-RU"/>
            </a:p>
          </p:txBody>
        </p:sp>
      </p:grpSp>
      <p:pic>
        <p:nvPicPr>
          <p:cNvPr id="17" name="Рисунок 2"/>
          <p:cNvPicPr>
            <a:picLocks noChangeAspect="1" noChangeArrowheads="1"/>
          </p:cNvPicPr>
          <p:nvPr/>
        </p:nvPicPr>
        <p:blipFill>
          <a:blip r:embed="rId9" cstate="print">
            <a:extLst>
              <a:ext uri="{28A0092B-C50C-407E-A947-70E740481C1C}">
                <a14:useLocalDpi xmlns:a14="http://schemas.microsoft.com/office/drawing/2010/main" val="0"/>
              </a:ext>
            </a:extLst>
          </a:blip>
          <a:srcRect l="6155" t="9853" r="6514" b="19376"/>
          <a:stretch>
            <a:fillRect/>
          </a:stretch>
        </p:blipFill>
        <p:spPr bwMode="auto">
          <a:xfrm>
            <a:off x="6289612" y="5083057"/>
            <a:ext cx="2696720" cy="170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362057" y="2708920"/>
            <a:ext cx="2082151" cy="1246495"/>
          </a:xfrm>
          <a:prstGeom prst="rect">
            <a:avLst/>
          </a:prstGeom>
        </p:spPr>
        <p:txBody>
          <a:bodyPr wrap="square">
            <a:spAutoFit/>
          </a:bodyPr>
          <a:lstStyle/>
          <a:p>
            <a:pPr algn="ctr"/>
            <a:r>
              <a:rPr lang="en-US" altLang="ru-RU" sz="1500" i="1" dirty="0" smtClean="0">
                <a:solidFill>
                  <a:schemeClr val="tx2">
                    <a:lumMod val="50000"/>
                  </a:schemeClr>
                </a:solidFill>
                <a:latin typeface="+mn-lt"/>
                <a:cs typeface="Times New Roman" panose="02020603050405020304" pitchFamily="18" charset="0"/>
              </a:rPr>
              <a:t>Record of India (</a:t>
            </a:r>
            <a:r>
              <a:rPr lang="en-US" altLang="ru-RU" sz="1500" i="1" dirty="0" err="1" smtClean="0">
                <a:solidFill>
                  <a:schemeClr val="tx2">
                    <a:lumMod val="50000"/>
                  </a:schemeClr>
                </a:solidFill>
                <a:latin typeface="+mn-lt"/>
                <a:cs typeface="Times New Roman" panose="02020603050405020304" pitchFamily="18" charset="0"/>
              </a:rPr>
              <a:t>Pokharan</a:t>
            </a:r>
            <a:r>
              <a:rPr lang="en-US" altLang="ru-RU" sz="1500" i="1" dirty="0" smtClean="0">
                <a:solidFill>
                  <a:schemeClr val="tx2">
                    <a:lumMod val="50000"/>
                  </a:schemeClr>
                </a:solidFill>
                <a:latin typeface="+mn-lt"/>
                <a:cs typeface="Times New Roman" panose="02020603050405020304" pitchFamily="18" charset="0"/>
              </a:rPr>
              <a:t>) nuclear explosion (May</a:t>
            </a:r>
            <a:r>
              <a:rPr lang="en-US" altLang="ru-RU" sz="1500" i="1" dirty="0">
                <a:solidFill>
                  <a:schemeClr val="tx2">
                    <a:lumMod val="50000"/>
                  </a:schemeClr>
                </a:solidFill>
                <a:latin typeface="+mn-lt"/>
                <a:cs typeface="Times New Roman" panose="02020603050405020304" pitchFamily="18" charset="0"/>
              </a:rPr>
              <a:t>, 18, 1974, t0=02-34-55, </a:t>
            </a:r>
            <a:r>
              <a:rPr lang="ru-RU" altLang="ru-RU" sz="1500" i="1" dirty="0">
                <a:solidFill>
                  <a:schemeClr val="tx2">
                    <a:lumMod val="50000"/>
                  </a:schemeClr>
                </a:solidFill>
                <a:latin typeface="+mn-lt"/>
                <a:cs typeface="Times New Roman" panose="02020603050405020304" pitchFamily="18" charset="0"/>
                <a:sym typeface="Symbol" panose="05050102010706020507" pitchFamily="18" charset="2"/>
              </a:rPr>
              <a:t></a:t>
            </a:r>
            <a:r>
              <a:rPr lang="en-US" altLang="ru-RU" sz="1500" i="1" dirty="0">
                <a:solidFill>
                  <a:schemeClr val="tx2">
                    <a:lumMod val="50000"/>
                  </a:schemeClr>
                </a:solidFill>
                <a:latin typeface="+mn-lt"/>
                <a:cs typeface="Times New Roman" panose="02020603050405020304" pitchFamily="18" charset="0"/>
              </a:rPr>
              <a:t>=27.095</a:t>
            </a:r>
            <a:r>
              <a:rPr lang="ru-RU" altLang="ru-RU" sz="1500" i="1" dirty="0">
                <a:solidFill>
                  <a:schemeClr val="tx2">
                    <a:lumMod val="50000"/>
                  </a:schemeClr>
                </a:solidFill>
                <a:latin typeface="+mn-lt"/>
                <a:cs typeface="Times New Roman" panose="02020603050405020304" pitchFamily="18" charset="0"/>
                <a:sym typeface="Symbol" panose="05050102010706020507" pitchFamily="18" charset="2"/>
              </a:rPr>
              <a:t></a:t>
            </a:r>
            <a:r>
              <a:rPr lang="en-US" altLang="ru-RU" sz="1500" i="1" dirty="0">
                <a:solidFill>
                  <a:schemeClr val="tx2">
                    <a:lumMod val="50000"/>
                  </a:schemeClr>
                </a:solidFill>
                <a:latin typeface="+mn-lt"/>
                <a:cs typeface="Times New Roman" panose="02020603050405020304" pitchFamily="18" charset="0"/>
              </a:rPr>
              <a:t>, </a:t>
            </a:r>
            <a:r>
              <a:rPr lang="ru-RU" altLang="ru-RU" sz="1500" i="1" dirty="0">
                <a:solidFill>
                  <a:schemeClr val="tx2">
                    <a:lumMod val="50000"/>
                  </a:schemeClr>
                </a:solidFill>
                <a:latin typeface="+mn-lt"/>
                <a:cs typeface="Times New Roman" panose="02020603050405020304" pitchFamily="18" charset="0"/>
                <a:sym typeface="Symbol" panose="05050102010706020507" pitchFamily="18" charset="2"/>
              </a:rPr>
              <a:t></a:t>
            </a:r>
            <a:r>
              <a:rPr lang="en-US" altLang="ru-RU" sz="1500" i="1" dirty="0">
                <a:solidFill>
                  <a:schemeClr val="tx2">
                    <a:lumMod val="50000"/>
                  </a:schemeClr>
                </a:solidFill>
                <a:latin typeface="+mn-lt"/>
                <a:cs typeface="Times New Roman" panose="02020603050405020304" pitchFamily="18" charset="0"/>
              </a:rPr>
              <a:t>=71.752</a:t>
            </a:r>
            <a:r>
              <a:rPr lang="ru-RU" altLang="ru-RU" sz="1500" i="1" dirty="0">
                <a:solidFill>
                  <a:schemeClr val="tx2">
                    <a:lumMod val="50000"/>
                  </a:schemeClr>
                </a:solidFill>
                <a:latin typeface="+mn-lt"/>
                <a:cs typeface="Times New Roman" panose="02020603050405020304" pitchFamily="18" charset="0"/>
                <a:sym typeface="Symbol" panose="05050102010706020507" pitchFamily="18" charset="2"/>
              </a:rPr>
              <a:t></a:t>
            </a:r>
            <a:r>
              <a:rPr lang="en-US" altLang="ru-RU" sz="1500" i="1" dirty="0">
                <a:solidFill>
                  <a:schemeClr val="tx2">
                    <a:lumMod val="50000"/>
                  </a:schemeClr>
                </a:solidFill>
                <a:latin typeface="+mn-lt"/>
                <a:cs typeface="Times New Roman" panose="02020603050405020304" pitchFamily="18" charset="0"/>
              </a:rPr>
              <a:t>) </a:t>
            </a:r>
            <a:endParaRPr lang="ru-RU" sz="1500" i="1" dirty="0">
              <a:solidFill>
                <a:schemeClr val="tx2">
                  <a:lumMod val="50000"/>
                </a:schemeClr>
              </a:solidFill>
              <a:latin typeface="+mn-lt"/>
            </a:endParaRPr>
          </a:p>
        </p:txBody>
      </p:sp>
    </p:spTree>
    <p:extLst>
      <p:ext uri="{BB962C8B-B14F-4D97-AF65-F5344CB8AC3E}">
        <p14:creationId xmlns:p14="http://schemas.microsoft.com/office/powerpoint/2010/main" val="2901154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
          <p:cNvSpPr>
            <a:spLocks noGrp="1" noChangeArrowheads="1"/>
          </p:cNvSpPr>
          <p:nvPr>
            <p:ph type="title"/>
          </p:nvPr>
        </p:nvSpPr>
        <p:spPr>
          <a:xfrm>
            <a:off x="606984" y="124619"/>
            <a:ext cx="7349392" cy="541338"/>
          </a:xfrm>
        </p:spPr>
        <p:txBody>
          <a:bodyPr/>
          <a:lstStyle/>
          <a:p>
            <a:pPr eaLnBrk="1" fontAlgn="auto" hangingPunct="1">
              <a:spcAft>
                <a:spcPts val="0"/>
              </a:spcAft>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u="sng" dirty="0" smtClean="0">
                <a:solidFill>
                  <a:schemeClr val="accent1">
                    <a:lumMod val="50000"/>
                  </a:schemeClr>
                </a:solidFill>
                <a:latin typeface="Calisto MT" panose="02040603050505030304" pitchFamily="18" charset="0"/>
              </a:rPr>
              <a:t> </a:t>
            </a:r>
            <a:r>
              <a:rPr lang="en-US" sz="1600" u="sng" dirty="0" smtClean="0">
                <a:latin typeface="Calisto MT" panose="02040603050505030304" pitchFamily="18" charset="0"/>
              </a:rPr>
              <a:t>Institute of seismology,  National Academy of sciences, Kyrgyz Republic</a:t>
            </a:r>
          </a:p>
        </p:txBody>
      </p:sp>
      <p:pic>
        <p:nvPicPr>
          <p:cNvPr id="19" name="Рисунок 6" descr="эмблема.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71438"/>
            <a:ext cx="658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
          <p:cNvSpPr>
            <a:spLocks noChangeArrowheads="1"/>
          </p:cNvSpPr>
          <p:nvPr/>
        </p:nvSpPr>
        <p:spPr bwMode="auto">
          <a:xfrm>
            <a:off x="1835696" y="775187"/>
            <a:ext cx="5184576" cy="369332"/>
          </a:xfrm>
          <a:prstGeom prst="rect">
            <a:avLst/>
          </a:prstGeom>
          <a:noFill/>
          <a:ln w="9525">
            <a:noFill/>
            <a:miter lim="800000"/>
            <a:headEnd/>
            <a:tailEnd/>
          </a:ln>
        </p:spPr>
        <p:txBody>
          <a:bodyPr wrap="square"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1pPr>
            <a:lvl2pPr marL="4572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2pPr>
            <a:lvl3pPr marL="9144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3pPr>
            <a:lvl4pPr marL="1371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4pPr>
            <a:lvl5pPr marL="18288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a:lstStyle>
          <a:p>
            <a:pPr algn="ctr" defTabSz="914400" eaLnBrk="1" hangingPunct="1">
              <a:defRPr/>
            </a:pPr>
            <a:r>
              <a:rPr lang="en-US" i="1" dirty="0" smtClean="0">
                <a:effectLst>
                  <a:outerShdw blurRad="38100" dist="38100" dir="2700000" algn="tl">
                    <a:srgbClr val="000000">
                      <a:alpha val="43137"/>
                    </a:srgbClr>
                  </a:outerShdw>
                </a:effectLst>
                <a:cs typeface="Arial" panose="020B0604020202020204" pitchFamily="34" charset="0"/>
              </a:rPr>
              <a:t>Database of Kyrgyz Institute of seismology</a:t>
            </a:r>
            <a:endParaRPr lang="ru-RU" i="1" dirty="0">
              <a:effectLst>
                <a:outerShdw blurRad="38100" dist="38100" dir="2700000" algn="tl">
                  <a:srgbClr val="000000">
                    <a:alpha val="43137"/>
                  </a:srgbClr>
                </a:outerShdw>
              </a:effectLst>
              <a:cs typeface="Arial" panose="020B0604020202020204" pitchFamily="34" charset="0"/>
            </a:endParaRPr>
          </a:p>
        </p:txBody>
      </p:sp>
      <p:sp>
        <p:nvSpPr>
          <p:cNvPr id="12" name="TextBox 5"/>
          <p:cNvSpPr txBox="1">
            <a:spLocks noChangeArrowheads="1"/>
          </p:cNvSpPr>
          <p:nvPr/>
        </p:nvSpPr>
        <p:spPr bwMode="auto">
          <a:xfrm>
            <a:off x="215516" y="1538783"/>
            <a:ext cx="8712967" cy="4770537"/>
          </a:xfrm>
          <a:prstGeom prst="rect">
            <a:avLst/>
          </a:prstGeom>
          <a:noFill/>
          <a:ln w="9525">
            <a:noFill/>
            <a:miter lim="800000"/>
            <a:headEnd/>
            <a:tailEnd/>
          </a:ln>
          <a:extLst/>
        </p:spPr>
        <p:txBody>
          <a:bodyPr wrap="square">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marL="361950" indent="-361950" algn="just" eaLnBrk="1" hangingPunct="1">
              <a:buClr>
                <a:srgbClr val="001D58"/>
              </a:buClr>
              <a:buFont typeface="Wingdings" panose="05000000000000000000" pitchFamily="2" charset="2"/>
              <a:buChar char="q"/>
              <a:defRPr/>
            </a:pPr>
            <a:r>
              <a:rPr lang="en-US" sz="1600" i="1" dirty="0" smtClean="0">
                <a:solidFill>
                  <a:schemeClr val="tx1"/>
                </a:solidFill>
                <a:latin typeface="+mn-lt"/>
              </a:rPr>
              <a:t>Seismic catalogue since 250 BC till present time. It contains information about more than </a:t>
            </a:r>
            <a:r>
              <a:rPr lang="en-US" sz="1600" b="1" i="1" dirty="0" smtClean="0">
                <a:solidFill>
                  <a:schemeClr val="tx1"/>
                </a:solidFill>
                <a:latin typeface="+mn-lt"/>
              </a:rPr>
              <a:t>165000</a:t>
            </a:r>
            <a:r>
              <a:rPr lang="ru-RU" sz="1600" b="1" i="1" dirty="0" smtClean="0">
                <a:solidFill>
                  <a:schemeClr val="tx1"/>
                </a:solidFill>
                <a:latin typeface="+mn-lt"/>
              </a:rPr>
              <a:t> </a:t>
            </a:r>
            <a:r>
              <a:rPr lang="en-US" sz="1600" b="1" i="1" dirty="0" smtClean="0">
                <a:solidFill>
                  <a:schemeClr val="tx1"/>
                </a:solidFill>
                <a:latin typeface="+mn-lt"/>
              </a:rPr>
              <a:t> </a:t>
            </a:r>
            <a:r>
              <a:rPr lang="en-US" sz="1600" i="1" dirty="0" smtClean="0">
                <a:solidFill>
                  <a:schemeClr val="tx1"/>
                </a:solidFill>
                <a:latin typeface="+mn-lt"/>
              </a:rPr>
              <a:t>earthquakes, occurred on the territory of Kyrgyzstan.</a:t>
            </a:r>
          </a:p>
          <a:p>
            <a:pPr algn="just" eaLnBrk="1" hangingPunct="1">
              <a:buClr>
                <a:srgbClr val="001D58"/>
              </a:buClr>
              <a:defRPr/>
            </a:pPr>
            <a:endParaRPr lang="en-US" sz="1600" i="1" dirty="0" smtClean="0">
              <a:solidFill>
                <a:schemeClr val="tx1"/>
              </a:solidFill>
              <a:latin typeface="+mn-lt"/>
            </a:endParaRPr>
          </a:p>
          <a:p>
            <a:pPr marL="361950" indent="-361950" algn="just" eaLnBrk="1" hangingPunct="1">
              <a:buClr>
                <a:srgbClr val="001D58"/>
              </a:buClr>
              <a:buFont typeface="Wingdings" panose="05000000000000000000" pitchFamily="2" charset="2"/>
              <a:buChar char="q"/>
              <a:defRPr/>
            </a:pPr>
            <a:r>
              <a:rPr lang="en-US" sz="1600" i="1" dirty="0" smtClean="0">
                <a:solidFill>
                  <a:schemeClr val="tx1"/>
                </a:solidFill>
                <a:latin typeface="+mn-lt"/>
              </a:rPr>
              <a:t>Seismic bulletins since 1950. </a:t>
            </a:r>
          </a:p>
          <a:p>
            <a:pPr marL="171450" indent="-171450" algn="just" eaLnBrk="1" hangingPunct="1">
              <a:buClr>
                <a:srgbClr val="001D58"/>
              </a:buClr>
              <a:buFont typeface="Wingdings" panose="05000000000000000000" pitchFamily="2" charset="2"/>
              <a:buChar char="q"/>
              <a:defRPr/>
            </a:pPr>
            <a:endParaRPr lang="en-US" sz="1600" i="1" dirty="0" smtClean="0">
              <a:solidFill>
                <a:schemeClr val="tx1"/>
              </a:solidFill>
              <a:latin typeface="+mn-lt"/>
            </a:endParaRPr>
          </a:p>
          <a:p>
            <a:pPr marL="361950" indent="-361950" algn="just" eaLnBrk="1" hangingPunct="1">
              <a:buClr>
                <a:srgbClr val="001D58"/>
              </a:buClr>
              <a:buFont typeface="Wingdings" panose="05000000000000000000" pitchFamily="2" charset="2"/>
              <a:buChar char="q"/>
              <a:defRPr/>
            </a:pPr>
            <a:r>
              <a:rPr lang="en-US" sz="1600" i="1" dirty="0" smtClean="0">
                <a:solidFill>
                  <a:schemeClr val="tx1"/>
                </a:solidFill>
                <a:latin typeface="+mn-lt"/>
              </a:rPr>
              <a:t>Archive of analogue seismograms both of earthquakes and different type of explosions since 1927.  </a:t>
            </a:r>
            <a:endParaRPr lang="ru-RU" sz="1600" i="1" dirty="0" smtClean="0">
              <a:solidFill>
                <a:schemeClr val="tx1"/>
              </a:solidFill>
              <a:latin typeface="+mn-lt"/>
            </a:endParaRPr>
          </a:p>
          <a:p>
            <a:pPr marL="171450" indent="-171450" algn="just" eaLnBrk="1" hangingPunct="1">
              <a:buClr>
                <a:srgbClr val="001D58"/>
              </a:buClr>
              <a:buFont typeface="Wingdings" panose="05000000000000000000" pitchFamily="2" charset="2"/>
              <a:buChar char="q"/>
              <a:defRPr/>
            </a:pPr>
            <a:endParaRPr lang="ru-RU" sz="1600" i="1" dirty="0" smtClean="0">
              <a:solidFill>
                <a:schemeClr val="tx1"/>
              </a:solidFill>
              <a:latin typeface="+mn-lt"/>
            </a:endParaRPr>
          </a:p>
          <a:p>
            <a:pPr marL="361950" indent="-361950" algn="just" eaLnBrk="1" hangingPunct="1">
              <a:buClr>
                <a:srgbClr val="001D58"/>
              </a:buClr>
              <a:buFont typeface="Wingdings" panose="05000000000000000000" pitchFamily="2" charset="2"/>
              <a:buChar char="q"/>
              <a:defRPr/>
            </a:pPr>
            <a:r>
              <a:rPr lang="en-US" sz="1600" i="1" dirty="0" smtClean="0">
                <a:solidFill>
                  <a:schemeClr val="tx1"/>
                </a:solidFill>
                <a:latin typeface="+mn-lt"/>
              </a:rPr>
              <a:t>Database of scanned seismograms of  nuclear and chemical explosions, part of which has been digitized. </a:t>
            </a:r>
          </a:p>
          <a:p>
            <a:pPr marL="171450" indent="-171450" algn="just" eaLnBrk="1" hangingPunct="1">
              <a:buClr>
                <a:srgbClr val="001D58"/>
              </a:buClr>
              <a:buFont typeface="Wingdings" panose="05000000000000000000" pitchFamily="2" charset="2"/>
              <a:buChar char="q"/>
              <a:defRPr/>
            </a:pPr>
            <a:endParaRPr lang="en-US" sz="1600" i="1" dirty="0" smtClean="0">
              <a:solidFill>
                <a:schemeClr val="tx1"/>
              </a:solidFill>
              <a:latin typeface="+mn-lt"/>
            </a:endParaRPr>
          </a:p>
          <a:p>
            <a:pPr marL="355600" indent="-355600" algn="just" eaLnBrk="1" hangingPunct="1">
              <a:buClr>
                <a:srgbClr val="001D58"/>
              </a:buClr>
              <a:buFont typeface="Wingdings" panose="05000000000000000000" pitchFamily="2" charset="2"/>
              <a:buChar char="q"/>
              <a:defRPr/>
            </a:pPr>
            <a:r>
              <a:rPr lang="en-US" sz="1600" i="1" dirty="0" smtClean="0">
                <a:solidFill>
                  <a:schemeClr val="tx1"/>
                </a:solidFill>
                <a:latin typeface="+mn-lt"/>
              </a:rPr>
              <a:t>Catalogue of industrial explosions since 1990 till present time. </a:t>
            </a:r>
            <a:endParaRPr lang="ru-RU" sz="1600" i="1" dirty="0" smtClean="0">
              <a:solidFill>
                <a:schemeClr val="tx1"/>
              </a:solidFill>
              <a:latin typeface="+mn-lt"/>
            </a:endParaRPr>
          </a:p>
          <a:p>
            <a:pPr marL="171450" indent="-171450" algn="just" eaLnBrk="1" hangingPunct="1">
              <a:buClr>
                <a:srgbClr val="001D58"/>
              </a:buClr>
              <a:buFont typeface="Wingdings" panose="05000000000000000000" pitchFamily="2" charset="2"/>
              <a:buChar char="q"/>
              <a:defRPr/>
            </a:pPr>
            <a:endParaRPr lang="ru-RU" sz="1600" i="1" dirty="0" smtClean="0">
              <a:solidFill>
                <a:schemeClr val="tx1"/>
              </a:solidFill>
              <a:latin typeface="+mn-lt"/>
            </a:endParaRPr>
          </a:p>
          <a:p>
            <a:pPr marL="355600" indent="-355600" algn="just" eaLnBrk="1" hangingPunct="1">
              <a:buClr>
                <a:srgbClr val="001D58"/>
              </a:buClr>
              <a:buFont typeface="Wingdings" panose="05000000000000000000" pitchFamily="2" charset="2"/>
              <a:buChar char="q"/>
              <a:defRPr/>
            </a:pPr>
            <a:r>
              <a:rPr lang="en-US" sz="1600" i="1" dirty="0" smtClean="0">
                <a:solidFill>
                  <a:schemeClr val="tx1"/>
                </a:solidFill>
                <a:latin typeface="+mn-lt"/>
              </a:rPr>
              <a:t>Archive and database of strong motion records since 1970 till present time.</a:t>
            </a:r>
            <a:r>
              <a:rPr lang="ru-RU" sz="1600" i="1" dirty="0" smtClean="0">
                <a:solidFill>
                  <a:schemeClr val="tx1"/>
                </a:solidFill>
                <a:latin typeface="+mn-lt"/>
              </a:rPr>
              <a:t> </a:t>
            </a:r>
            <a:endParaRPr lang="en-US" sz="1600" i="1" dirty="0" smtClean="0">
              <a:solidFill>
                <a:schemeClr val="tx1"/>
              </a:solidFill>
              <a:latin typeface="+mn-lt"/>
            </a:endParaRPr>
          </a:p>
          <a:p>
            <a:pPr marL="171450" indent="-171450" algn="just" eaLnBrk="1" hangingPunct="1">
              <a:buClr>
                <a:srgbClr val="001D58"/>
              </a:buClr>
              <a:buFont typeface="Wingdings" panose="05000000000000000000" pitchFamily="2" charset="2"/>
              <a:buChar char="q"/>
              <a:defRPr/>
            </a:pPr>
            <a:endParaRPr lang="en-US" sz="1600" i="1" dirty="0" smtClean="0">
              <a:solidFill>
                <a:schemeClr val="tx1"/>
              </a:solidFill>
              <a:latin typeface="+mn-lt"/>
            </a:endParaRPr>
          </a:p>
          <a:p>
            <a:pPr marL="355600" indent="-355600" algn="just" eaLnBrk="1" hangingPunct="1">
              <a:buClr>
                <a:srgbClr val="001D58"/>
              </a:buClr>
              <a:buFont typeface="Wingdings" panose="05000000000000000000" pitchFamily="2" charset="2"/>
              <a:buChar char="q"/>
              <a:defRPr/>
            </a:pPr>
            <a:r>
              <a:rPr lang="en-US" sz="1600" i="1" dirty="0" smtClean="0">
                <a:solidFill>
                  <a:schemeClr val="tx1"/>
                </a:solidFill>
                <a:latin typeface="+mn-lt"/>
              </a:rPr>
              <a:t>Catalogue of focal mechanisms since 1946 till present time.</a:t>
            </a:r>
          </a:p>
          <a:p>
            <a:pPr marL="171450" indent="-171450" algn="just" eaLnBrk="1" hangingPunct="1">
              <a:buClr>
                <a:srgbClr val="001D58"/>
              </a:buClr>
              <a:buFont typeface="Wingdings" panose="05000000000000000000" pitchFamily="2" charset="2"/>
              <a:buChar char="q"/>
              <a:defRPr/>
            </a:pPr>
            <a:endParaRPr lang="en-US" sz="1600" i="1" dirty="0" smtClean="0">
              <a:solidFill>
                <a:schemeClr val="tx1"/>
              </a:solidFill>
              <a:latin typeface="+mn-lt"/>
            </a:endParaRPr>
          </a:p>
          <a:p>
            <a:pPr marL="355600" indent="-355600" algn="just" eaLnBrk="1" hangingPunct="1">
              <a:buClr>
                <a:srgbClr val="001D58"/>
              </a:buClr>
              <a:buFont typeface="Wingdings" panose="05000000000000000000" pitchFamily="2" charset="2"/>
              <a:buChar char="q"/>
              <a:defRPr/>
            </a:pPr>
            <a:r>
              <a:rPr lang="en-US" sz="1600" i="1" dirty="0" smtClean="0">
                <a:solidFill>
                  <a:schemeClr val="tx1"/>
                </a:solidFill>
                <a:latin typeface="+mn-lt"/>
              </a:rPr>
              <a:t>Catalogue of the Kyrgyz active faults. </a:t>
            </a:r>
          </a:p>
          <a:p>
            <a:pPr marL="171450" indent="-171450" algn="just" eaLnBrk="1" hangingPunct="1">
              <a:buClr>
                <a:srgbClr val="001D58"/>
              </a:buClr>
              <a:buFont typeface="Wingdings" panose="05000000000000000000" pitchFamily="2" charset="2"/>
              <a:buChar char="q"/>
              <a:defRPr/>
            </a:pPr>
            <a:endParaRPr lang="en-US" sz="1600" i="1" dirty="0" smtClean="0">
              <a:solidFill>
                <a:schemeClr val="tx1"/>
              </a:solidFill>
              <a:latin typeface="+mn-lt"/>
            </a:endParaRPr>
          </a:p>
          <a:p>
            <a:pPr marL="355600" indent="-355600" algn="just" eaLnBrk="1" hangingPunct="1">
              <a:buClr>
                <a:srgbClr val="001D58"/>
              </a:buClr>
              <a:buFont typeface="Wingdings" panose="05000000000000000000" pitchFamily="2" charset="2"/>
              <a:buChar char="q"/>
              <a:defRPr/>
            </a:pPr>
            <a:r>
              <a:rPr lang="en-US" sz="1600" i="1" dirty="0" smtClean="0">
                <a:solidFill>
                  <a:schemeClr val="tx1"/>
                </a:solidFill>
                <a:latin typeface="+mn-lt"/>
              </a:rPr>
              <a:t> Different type of catalogues: </a:t>
            </a:r>
            <a:r>
              <a:rPr lang="en-US" sz="1600" i="1" dirty="0" err="1" smtClean="0">
                <a:solidFill>
                  <a:schemeClr val="tx1"/>
                </a:solidFill>
                <a:latin typeface="+mn-lt"/>
              </a:rPr>
              <a:t>microshocks</a:t>
            </a:r>
            <a:r>
              <a:rPr lang="en-US" sz="1600" i="1" dirty="0" smtClean="0">
                <a:solidFill>
                  <a:schemeClr val="tx1"/>
                </a:solidFill>
                <a:latin typeface="+mn-lt"/>
              </a:rPr>
              <a:t>, tilt and strain data, </a:t>
            </a:r>
            <a:r>
              <a:rPr lang="en-US" sz="1600" i="1" dirty="0" err="1" smtClean="0">
                <a:solidFill>
                  <a:schemeClr val="tx1"/>
                </a:solidFill>
                <a:latin typeface="+mn-lt"/>
              </a:rPr>
              <a:t>geomagneticgeochemical</a:t>
            </a:r>
            <a:r>
              <a:rPr lang="en-US" sz="1600" i="1" dirty="0" smtClean="0">
                <a:solidFill>
                  <a:schemeClr val="tx1"/>
                </a:solidFill>
                <a:latin typeface="+mn-lt"/>
              </a:rPr>
              <a:t> and so on.</a:t>
            </a:r>
            <a:endParaRPr lang="ru-RU" sz="1600" i="1" dirty="0" smtClean="0">
              <a:solidFill>
                <a:schemeClr val="tx1"/>
              </a:solidFill>
              <a:latin typeface="+mn-lt"/>
            </a:endParaRPr>
          </a:p>
        </p:txBody>
      </p:sp>
    </p:spTree>
    <p:extLst>
      <p:ext uri="{BB962C8B-B14F-4D97-AF65-F5344CB8AC3E}">
        <p14:creationId xmlns:p14="http://schemas.microsoft.com/office/powerpoint/2010/main" val="1011217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
          <p:cNvSpPr>
            <a:spLocks noGrp="1" noChangeArrowheads="1"/>
          </p:cNvSpPr>
          <p:nvPr>
            <p:ph type="title"/>
          </p:nvPr>
        </p:nvSpPr>
        <p:spPr>
          <a:xfrm>
            <a:off x="611560" y="124619"/>
            <a:ext cx="7349392" cy="541338"/>
          </a:xfrm>
        </p:spPr>
        <p:txBody>
          <a:bodyPr/>
          <a:lstStyle/>
          <a:p>
            <a:pPr eaLnBrk="1" fontAlgn="auto" hangingPunct="1">
              <a:spcAft>
                <a:spcPts val="0"/>
              </a:spcAft>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u="sng" dirty="0" smtClean="0">
                <a:solidFill>
                  <a:schemeClr val="accent1">
                    <a:lumMod val="50000"/>
                  </a:schemeClr>
                </a:solidFill>
                <a:latin typeface="Calisto MT" panose="02040603050505030304" pitchFamily="18" charset="0"/>
              </a:rPr>
              <a:t> </a:t>
            </a:r>
            <a:r>
              <a:rPr lang="en-US" sz="1600" u="sng" dirty="0" smtClean="0">
                <a:latin typeface="Calisto MT" panose="02040603050505030304" pitchFamily="18" charset="0"/>
              </a:rPr>
              <a:t>Institute of seismology,  National Academy of sciences, Kyrgyz Republic</a:t>
            </a:r>
          </a:p>
        </p:txBody>
      </p:sp>
      <p:pic>
        <p:nvPicPr>
          <p:cNvPr id="19" name="Рисунок 6" descr="эмблема.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71438"/>
            <a:ext cx="658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
          <p:cNvSpPr>
            <a:spLocks noChangeArrowheads="1"/>
          </p:cNvSpPr>
          <p:nvPr/>
        </p:nvSpPr>
        <p:spPr bwMode="auto">
          <a:xfrm>
            <a:off x="1907704" y="805227"/>
            <a:ext cx="5184576" cy="369332"/>
          </a:xfrm>
          <a:prstGeom prst="rect">
            <a:avLst/>
          </a:prstGeom>
          <a:noFill/>
          <a:ln w="9525">
            <a:noFill/>
            <a:miter lim="800000"/>
            <a:headEnd/>
            <a:tailEnd/>
          </a:ln>
        </p:spPr>
        <p:txBody>
          <a:bodyPr wrap="square"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1pPr>
            <a:lvl2pPr marL="4572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2pPr>
            <a:lvl3pPr marL="9144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3pPr>
            <a:lvl4pPr marL="1371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4pPr>
            <a:lvl5pPr marL="18288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a:lstStyle>
          <a:p>
            <a:pPr algn="ctr" defTabSz="914400" eaLnBrk="1" hangingPunct="1">
              <a:defRPr/>
            </a:pPr>
            <a:r>
              <a:rPr lang="en-US" i="1" dirty="0" smtClean="0">
                <a:effectLst>
                  <a:outerShdw blurRad="38100" dist="38100" dir="2700000" algn="tl">
                    <a:srgbClr val="000000">
                      <a:alpha val="43137"/>
                    </a:srgbClr>
                  </a:outerShdw>
                </a:effectLst>
                <a:cs typeface="Arial" panose="020B0604020202020204" pitchFamily="34" charset="0"/>
              </a:rPr>
              <a:t>International cooperation</a:t>
            </a:r>
            <a:endParaRPr lang="ru-RU" i="1" dirty="0">
              <a:effectLst>
                <a:outerShdw blurRad="38100" dist="38100" dir="2700000" algn="tl">
                  <a:srgbClr val="000000">
                    <a:alpha val="43137"/>
                  </a:srgbClr>
                </a:outerShdw>
              </a:effectLst>
              <a:cs typeface="Arial" panose="020B0604020202020204" pitchFamily="34" charset="0"/>
            </a:endParaRPr>
          </a:p>
        </p:txBody>
      </p:sp>
      <p:grpSp>
        <p:nvGrpSpPr>
          <p:cNvPr id="15" name="Группа 1"/>
          <p:cNvGrpSpPr>
            <a:grpSpLocks/>
          </p:cNvGrpSpPr>
          <p:nvPr/>
        </p:nvGrpSpPr>
        <p:grpSpPr bwMode="auto">
          <a:xfrm>
            <a:off x="6350" y="1133029"/>
            <a:ext cx="9194800" cy="5694362"/>
            <a:chOff x="6350" y="989013"/>
            <a:chExt cx="9194800" cy="5694362"/>
          </a:xfrm>
        </p:grpSpPr>
        <p:grpSp>
          <p:nvGrpSpPr>
            <p:cNvPr id="16" name="Группа 7"/>
            <p:cNvGrpSpPr>
              <a:grpSpLocks/>
            </p:cNvGrpSpPr>
            <p:nvPr/>
          </p:nvGrpSpPr>
          <p:grpSpPr bwMode="auto">
            <a:xfrm>
              <a:off x="6350" y="989013"/>
              <a:ext cx="9194800" cy="5694362"/>
              <a:chOff x="0" y="679450"/>
              <a:chExt cx="9194800" cy="5694363"/>
            </a:xfrm>
          </p:grpSpPr>
          <p:pic>
            <p:nvPicPr>
              <p:cNvPr id="21" name="Рисунок 5" descr="эмблема.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2750" y="2841625"/>
                <a:ext cx="6826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Рисунок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3400" y="941388"/>
                <a:ext cx="10334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5"/>
              <p:cNvSpPr txBox="1">
                <a:spLocks noChangeArrowheads="1"/>
              </p:cNvSpPr>
              <p:nvPr/>
            </p:nvSpPr>
            <p:spPr bwMode="auto">
              <a:xfrm>
                <a:off x="6546056" y="768350"/>
                <a:ext cx="2070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algn="ctr" eaLnBrk="1" hangingPunct="1"/>
                <a:r>
                  <a:rPr lang="en-US" altLang="ru-RU" sz="1400" b="1" i="1" dirty="0">
                    <a:solidFill>
                      <a:srgbClr val="000042"/>
                    </a:solidFill>
                    <a:latin typeface="Bookman Old Style" pitchFamily="18" charset="0"/>
                  </a:rPr>
                  <a:t>UK</a:t>
                </a:r>
                <a:r>
                  <a:rPr lang="en-US" altLang="ru-RU" sz="1400" i="1" dirty="0">
                    <a:solidFill>
                      <a:srgbClr val="000042"/>
                    </a:solidFill>
                    <a:latin typeface="Bookman Old Style" pitchFamily="18" charset="0"/>
                  </a:rPr>
                  <a:t> (ISC, University of Cambridge )</a:t>
                </a:r>
                <a:endParaRPr lang="ru-RU" altLang="ru-RU" sz="1400" i="1" dirty="0">
                  <a:solidFill>
                    <a:srgbClr val="000042"/>
                  </a:solidFill>
                  <a:latin typeface="Bookman Old Style" pitchFamily="18" charset="0"/>
                </a:endParaRPr>
              </a:p>
            </p:txBody>
          </p:sp>
          <p:pic>
            <p:nvPicPr>
              <p:cNvPr id="28" name="Рисунок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1250" y="2806700"/>
                <a:ext cx="11557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6"/>
              <p:cNvSpPr txBox="1">
                <a:spLocks noChangeArrowheads="1"/>
              </p:cNvSpPr>
              <p:nvPr/>
            </p:nvSpPr>
            <p:spPr bwMode="auto">
              <a:xfrm>
                <a:off x="7137400" y="3605213"/>
                <a:ext cx="180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algn="ctr" eaLnBrk="1" hangingPunct="1"/>
                <a:r>
                  <a:rPr lang="en-US" altLang="ru-RU" sz="1400" i="1">
                    <a:solidFill>
                      <a:srgbClr val="000042"/>
                    </a:solidFill>
                    <a:latin typeface="Bookman Old Style" pitchFamily="18" charset="0"/>
                  </a:rPr>
                  <a:t> </a:t>
                </a:r>
                <a:r>
                  <a:rPr lang="en-US" altLang="ru-RU" sz="1400" b="1" i="1">
                    <a:solidFill>
                      <a:srgbClr val="000042"/>
                    </a:solidFill>
                    <a:latin typeface="Bookman Old Style" pitchFamily="18" charset="0"/>
                  </a:rPr>
                  <a:t>Germany</a:t>
                </a:r>
                <a:r>
                  <a:rPr lang="en-US" altLang="ru-RU" sz="1400" i="1">
                    <a:solidFill>
                      <a:srgbClr val="000042"/>
                    </a:solidFill>
                    <a:latin typeface="Bookman Old Style" pitchFamily="18" charset="0"/>
                  </a:rPr>
                  <a:t> (GFZ)</a:t>
                </a:r>
                <a:endParaRPr lang="ru-RU" altLang="ru-RU" sz="1400" i="1">
                  <a:solidFill>
                    <a:srgbClr val="000042"/>
                  </a:solidFill>
                  <a:latin typeface="Bookman Old Style" pitchFamily="18" charset="0"/>
                </a:endParaRPr>
              </a:p>
            </p:txBody>
          </p:sp>
          <p:pic>
            <p:nvPicPr>
              <p:cNvPr id="30" name="Рисунок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60775" y="4970463"/>
                <a:ext cx="15589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20"/>
              <p:cNvSpPr txBox="1">
                <a:spLocks noChangeArrowheads="1"/>
              </p:cNvSpPr>
              <p:nvPr/>
            </p:nvSpPr>
            <p:spPr bwMode="auto">
              <a:xfrm>
                <a:off x="3270250" y="5849938"/>
                <a:ext cx="2459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algn="ctr" eaLnBrk="1" hangingPunct="1"/>
                <a:r>
                  <a:rPr lang="en-US" altLang="ru-RU" sz="1400" b="1" i="1">
                    <a:solidFill>
                      <a:srgbClr val="000042"/>
                    </a:solidFill>
                    <a:latin typeface="Bookman Old Style" pitchFamily="18" charset="0"/>
                  </a:rPr>
                  <a:t>Kazakhstan</a:t>
                </a:r>
              </a:p>
              <a:p>
                <a:pPr algn="ctr" eaLnBrk="1" hangingPunct="1"/>
                <a:r>
                  <a:rPr lang="ru-RU" altLang="ru-RU" sz="1400" i="1">
                    <a:solidFill>
                      <a:srgbClr val="000042"/>
                    </a:solidFill>
                    <a:latin typeface="Bookman Old Style" pitchFamily="18" charset="0"/>
                  </a:rPr>
                  <a:t>(</a:t>
                </a:r>
                <a:r>
                  <a:rPr lang="en-US" altLang="ru-RU" sz="1400" i="1">
                    <a:solidFill>
                      <a:srgbClr val="000042"/>
                    </a:solidFill>
                    <a:latin typeface="Bookman Old Style" pitchFamily="18" charset="0"/>
                  </a:rPr>
                  <a:t>SEME, IS, KNDC</a:t>
                </a:r>
                <a:r>
                  <a:rPr lang="ru-RU" altLang="ru-RU" sz="1400" i="1">
                    <a:solidFill>
                      <a:srgbClr val="000042"/>
                    </a:solidFill>
                    <a:latin typeface="Bookman Old Style" pitchFamily="18" charset="0"/>
                  </a:rPr>
                  <a:t> )</a:t>
                </a:r>
              </a:p>
            </p:txBody>
          </p:sp>
          <p:pic>
            <p:nvPicPr>
              <p:cNvPr id="32" name="Рисунок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5210" y="3119437"/>
                <a:ext cx="1224135" cy="76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23"/>
              <p:cNvSpPr txBox="1">
                <a:spLocks noChangeArrowheads="1"/>
              </p:cNvSpPr>
              <p:nvPr/>
            </p:nvSpPr>
            <p:spPr bwMode="auto">
              <a:xfrm>
                <a:off x="0" y="3911526"/>
                <a:ext cx="29575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algn="ctr" eaLnBrk="1" hangingPunct="1"/>
                <a:r>
                  <a:rPr lang="en-US" altLang="ru-RU" sz="1400" b="1" i="1">
                    <a:solidFill>
                      <a:srgbClr val="000042"/>
                    </a:solidFill>
                    <a:latin typeface="Bookman Old Style" pitchFamily="18" charset="0"/>
                  </a:rPr>
                  <a:t>China</a:t>
                </a:r>
                <a:r>
                  <a:rPr lang="ru-RU" altLang="ru-RU" sz="1400" i="1">
                    <a:solidFill>
                      <a:srgbClr val="000042"/>
                    </a:solidFill>
                    <a:latin typeface="Bookman Old Style" pitchFamily="18" charset="0"/>
                  </a:rPr>
                  <a:t> (</a:t>
                </a:r>
                <a:r>
                  <a:rPr lang="en-US" altLang="en-US" sz="1400" i="1">
                    <a:solidFill>
                      <a:schemeClr val="tx1"/>
                    </a:solidFill>
                    <a:sym typeface="Symbol" pitchFamily="18" charset="2"/>
                  </a:rPr>
                  <a:t>Xinjiang Uyghur Autonomous Region Earthquake Administration </a:t>
                </a:r>
                <a:r>
                  <a:rPr lang="ru-RU" altLang="ru-RU" sz="1400" i="1">
                    <a:solidFill>
                      <a:srgbClr val="000042"/>
                    </a:solidFill>
                    <a:latin typeface="Bookman Old Style" pitchFamily="18" charset="0"/>
                  </a:rPr>
                  <a:t>) </a:t>
                </a:r>
              </a:p>
            </p:txBody>
          </p:sp>
          <p:sp>
            <p:nvSpPr>
              <p:cNvPr id="34" name="TextBox 25"/>
              <p:cNvSpPr txBox="1">
                <a:spLocks noChangeArrowheads="1"/>
              </p:cNvSpPr>
              <p:nvPr/>
            </p:nvSpPr>
            <p:spPr bwMode="auto">
              <a:xfrm>
                <a:off x="323850" y="5691907"/>
                <a:ext cx="2801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algn="ctr" eaLnBrk="1" hangingPunct="1"/>
                <a:r>
                  <a:rPr lang="en-US" altLang="ru-RU" sz="1400" b="1" i="1">
                    <a:solidFill>
                      <a:srgbClr val="000042"/>
                    </a:solidFill>
                    <a:latin typeface="Bookman Old Style" pitchFamily="18" charset="0"/>
                  </a:rPr>
                  <a:t>Kyrgyzstan</a:t>
                </a:r>
                <a:r>
                  <a:rPr lang="en-US" altLang="ru-RU" sz="1400" i="1">
                    <a:solidFill>
                      <a:srgbClr val="000042"/>
                    </a:solidFill>
                    <a:latin typeface="Bookman Old Style" pitchFamily="18" charset="0"/>
                  </a:rPr>
                  <a:t> (Ministry of Emergency Situation )</a:t>
                </a:r>
                <a:endParaRPr lang="ru-RU" altLang="ru-RU" sz="1400" i="1">
                  <a:solidFill>
                    <a:srgbClr val="000042"/>
                  </a:solidFill>
                  <a:latin typeface="Bookman Old Style" pitchFamily="18" charset="0"/>
                </a:endParaRPr>
              </a:p>
            </p:txBody>
          </p:sp>
          <p:pic>
            <p:nvPicPr>
              <p:cNvPr id="35" name="Рисунок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5210" y="1930400"/>
                <a:ext cx="1224135" cy="81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27"/>
              <p:cNvSpPr txBox="1">
                <a:spLocks noChangeArrowheads="1"/>
              </p:cNvSpPr>
              <p:nvPr/>
            </p:nvSpPr>
            <p:spPr bwMode="auto">
              <a:xfrm>
                <a:off x="222250" y="1393825"/>
                <a:ext cx="1368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algn="ctr" eaLnBrk="1" hangingPunct="1"/>
                <a:r>
                  <a:rPr lang="en-US" altLang="ru-RU" sz="1400" b="1" i="1">
                    <a:solidFill>
                      <a:srgbClr val="000042"/>
                    </a:solidFill>
                    <a:latin typeface="Bookman Old Style" pitchFamily="18" charset="0"/>
                  </a:rPr>
                  <a:t>Norway</a:t>
                </a:r>
                <a:r>
                  <a:rPr lang="ru-RU" altLang="ru-RU" sz="1400" b="1" i="1">
                    <a:solidFill>
                      <a:srgbClr val="000042"/>
                    </a:solidFill>
                    <a:latin typeface="Bookman Old Style" pitchFamily="18" charset="0"/>
                  </a:rPr>
                  <a:t> </a:t>
                </a:r>
                <a:r>
                  <a:rPr lang="ru-RU" altLang="ru-RU" sz="1400" i="1">
                    <a:solidFill>
                      <a:srgbClr val="000042"/>
                    </a:solidFill>
                    <a:latin typeface="Bookman Old Style" pitchFamily="18" charset="0"/>
                  </a:rPr>
                  <a:t>(</a:t>
                </a:r>
                <a:r>
                  <a:rPr lang="en-US" altLang="ru-RU" sz="1400" i="1">
                    <a:solidFill>
                      <a:srgbClr val="000042"/>
                    </a:solidFill>
                    <a:latin typeface="Bookman Old Style" pitchFamily="18" charset="0"/>
                  </a:rPr>
                  <a:t>NORSAR</a:t>
                </a:r>
                <a:r>
                  <a:rPr lang="ru-RU" altLang="ru-RU" sz="1400" i="1">
                    <a:solidFill>
                      <a:srgbClr val="000042"/>
                    </a:solidFill>
                    <a:latin typeface="Bookman Old Style" pitchFamily="18" charset="0"/>
                  </a:rPr>
                  <a:t>)</a:t>
                </a:r>
              </a:p>
            </p:txBody>
          </p:sp>
          <p:sp>
            <p:nvSpPr>
              <p:cNvPr id="37" name="TextBox 30"/>
              <p:cNvSpPr txBox="1">
                <a:spLocks noChangeArrowheads="1"/>
              </p:cNvSpPr>
              <p:nvPr/>
            </p:nvSpPr>
            <p:spPr bwMode="auto">
              <a:xfrm>
                <a:off x="3829843" y="1573212"/>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algn="ctr" eaLnBrk="1" hangingPunct="1"/>
                <a:r>
                  <a:rPr lang="en-US" altLang="ru-RU" sz="1400" b="1" i="1" dirty="0">
                    <a:solidFill>
                      <a:srgbClr val="000042"/>
                    </a:solidFill>
                    <a:latin typeface="Bookman Old Style" pitchFamily="18" charset="0"/>
                  </a:rPr>
                  <a:t>CTBTO</a:t>
                </a:r>
                <a:endParaRPr lang="ru-RU" altLang="ru-RU" sz="1400" b="1" i="1" dirty="0">
                  <a:solidFill>
                    <a:srgbClr val="000042"/>
                  </a:solidFill>
                  <a:latin typeface="Bookman Old Style" pitchFamily="18" charset="0"/>
                </a:endParaRPr>
              </a:p>
            </p:txBody>
          </p:sp>
          <p:pic>
            <p:nvPicPr>
              <p:cNvPr id="38" name="Рисунок 2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24075" y="1008063"/>
                <a:ext cx="12890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Рисунок 26"/>
              <p:cNvPicPr>
                <a:picLocks noChangeAspect="1"/>
              </p:cNvPicPr>
              <p:nvPr/>
            </p:nvPicPr>
            <p:blipFill>
              <a:blip r:embed="rId11">
                <a:extLst>
                  <a:ext uri="{28A0092B-C50C-407E-A947-70E740481C1C}">
                    <a14:useLocalDpi xmlns:a14="http://schemas.microsoft.com/office/drawing/2010/main" val="0"/>
                  </a:ext>
                </a:extLst>
              </a:blip>
              <a:srcRect t="18390" b="17805"/>
              <a:stretch>
                <a:fillRect/>
              </a:stretch>
            </p:blipFill>
            <p:spPr bwMode="auto">
              <a:xfrm>
                <a:off x="7178675" y="1458913"/>
                <a:ext cx="12795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4"/>
              <p:cNvSpPr txBox="1">
                <a:spLocks noChangeArrowheads="1"/>
              </p:cNvSpPr>
              <p:nvPr/>
            </p:nvSpPr>
            <p:spPr bwMode="auto">
              <a:xfrm>
                <a:off x="6582514" y="2327349"/>
                <a:ext cx="2441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algn="ctr" eaLnBrk="1" hangingPunct="1"/>
                <a:r>
                  <a:rPr lang="en-US" altLang="ru-RU" sz="1400" b="1" i="1" dirty="0">
                    <a:solidFill>
                      <a:srgbClr val="000042"/>
                    </a:solidFill>
                    <a:latin typeface="Bookman Old Style" pitchFamily="18" charset="0"/>
                  </a:rPr>
                  <a:t>USA</a:t>
                </a:r>
                <a:r>
                  <a:rPr lang="ru-RU" altLang="ru-RU" sz="1400" i="1" dirty="0">
                    <a:solidFill>
                      <a:srgbClr val="000042"/>
                    </a:solidFill>
                    <a:latin typeface="Bookman Old Style" pitchFamily="18" charset="0"/>
                  </a:rPr>
                  <a:t> (</a:t>
                </a:r>
                <a:r>
                  <a:rPr lang="en-US" altLang="ru-RU" sz="1400" i="1" dirty="0">
                    <a:solidFill>
                      <a:srgbClr val="000042"/>
                    </a:solidFill>
                    <a:latin typeface="Bookman Old Style" pitchFamily="18" charset="0"/>
                  </a:rPr>
                  <a:t>IRIS</a:t>
                </a:r>
                <a:r>
                  <a:rPr lang="ru-RU" altLang="ru-RU" sz="1400" i="1" dirty="0">
                    <a:solidFill>
                      <a:srgbClr val="000042"/>
                    </a:solidFill>
                    <a:latin typeface="Bookman Old Style" pitchFamily="18" charset="0"/>
                  </a:rPr>
                  <a:t>)</a:t>
                </a:r>
              </a:p>
            </p:txBody>
          </p:sp>
          <p:pic>
            <p:nvPicPr>
              <p:cNvPr id="41" name="Рисунок 2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51713" y="4075113"/>
                <a:ext cx="13747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6"/>
              <p:cNvSpPr txBox="1">
                <a:spLocks noChangeArrowheads="1"/>
              </p:cNvSpPr>
              <p:nvPr/>
            </p:nvSpPr>
            <p:spPr bwMode="auto">
              <a:xfrm>
                <a:off x="7283450" y="4972050"/>
                <a:ext cx="19113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algn="ctr" eaLnBrk="1" hangingPunct="1"/>
                <a:r>
                  <a:rPr lang="en-US" altLang="ru-RU" sz="1300" b="1" i="1" dirty="0">
                    <a:solidFill>
                      <a:srgbClr val="000042"/>
                    </a:solidFill>
                    <a:latin typeface="Bookman Old Style" pitchFamily="18" charset="0"/>
                  </a:rPr>
                  <a:t>Tajikistan</a:t>
                </a:r>
              </a:p>
              <a:p>
                <a:pPr algn="ctr" eaLnBrk="1" hangingPunct="1"/>
                <a:r>
                  <a:rPr lang="ru-RU" altLang="ru-RU" sz="1300" i="1" dirty="0">
                    <a:solidFill>
                      <a:srgbClr val="000042"/>
                    </a:solidFill>
                    <a:latin typeface="Bookman Old Style" pitchFamily="18" charset="0"/>
                  </a:rPr>
                  <a:t> (</a:t>
                </a:r>
                <a:r>
                  <a:rPr lang="en-US" altLang="ru-RU" sz="1300" i="1" dirty="0">
                    <a:solidFill>
                      <a:srgbClr val="000042"/>
                    </a:solidFill>
                    <a:latin typeface="Bookman Old Style" pitchFamily="18" charset="0"/>
                  </a:rPr>
                  <a:t>IS AS, </a:t>
                </a:r>
                <a:r>
                  <a:rPr lang="en-US" altLang="ru-RU" sz="1300" i="1" dirty="0" smtClean="0">
                    <a:solidFill>
                      <a:srgbClr val="000042"/>
                    </a:solidFill>
                    <a:latin typeface="Bookman Old Style" pitchFamily="18" charset="0"/>
                  </a:rPr>
                  <a:t>GS</a:t>
                </a:r>
                <a:r>
                  <a:rPr lang="ru-RU" altLang="ru-RU" sz="1300" i="1" dirty="0" smtClean="0">
                    <a:solidFill>
                      <a:srgbClr val="000042"/>
                    </a:solidFill>
                    <a:latin typeface="Bookman Old Style" pitchFamily="18" charset="0"/>
                  </a:rPr>
                  <a:t> </a:t>
                </a:r>
                <a:r>
                  <a:rPr lang="en-US" altLang="ru-RU" sz="1300" i="1" dirty="0" smtClean="0">
                    <a:solidFill>
                      <a:srgbClr val="000042"/>
                    </a:solidFill>
                    <a:latin typeface="Bookman Old Style" pitchFamily="18" charset="0"/>
                  </a:rPr>
                  <a:t> AS</a:t>
                </a:r>
                <a:r>
                  <a:rPr lang="ru-RU" altLang="ru-RU" sz="1300" i="1" dirty="0" smtClean="0">
                    <a:solidFill>
                      <a:srgbClr val="000042"/>
                    </a:solidFill>
                    <a:latin typeface="Bookman Old Style" pitchFamily="18" charset="0"/>
                  </a:rPr>
                  <a:t>)</a:t>
                </a:r>
                <a:endParaRPr lang="ru-RU" altLang="ru-RU" sz="1400" i="1" dirty="0">
                  <a:solidFill>
                    <a:srgbClr val="000042"/>
                  </a:solidFill>
                  <a:latin typeface="Bookman Old Style" pitchFamily="18" charset="0"/>
                </a:endParaRPr>
              </a:p>
            </p:txBody>
          </p:sp>
          <p:pic>
            <p:nvPicPr>
              <p:cNvPr id="43" name="Рисунок 2355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29288" y="4938713"/>
                <a:ext cx="15017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39"/>
              <p:cNvSpPr txBox="1">
                <a:spLocks noChangeArrowheads="1"/>
              </p:cNvSpPr>
              <p:nvPr/>
            </p:nvSpPr>
            <p:spPr bwMode="auto">
              <a:xfrm>
                <a:off x="6099175" y="5875338"/>
                <a:ext cx="215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algn="ctr" eaLnBrk="1" hangingPunct="1"/>
                <a:r>
                  <a:rPr lang="en-US" altLang="ru-RU" sz="1400" b="1" i="1">
                    <a:solidFill>
                      <a:srgbClr val="000042"/>
                    </a:solidFill>
                    <a:latin typeface="Bookman Old Style" pitchFamily="18" charset="0"/>
                  </a:rPr>
                  <a:t>Uzbekistan </a:t>
                </a:r>
                <a:r>
                  <a:rPr lang="en-US" altLang="ru-RU" sz="1400" i="1">
                    <a:solidFill>
                      <a:srgbClr val="000042"/>
                    </a:solidFill>
                    <a:latin typeface="Bookman Old Style" pitchFamily="18" charset="0"/>
                  </a:rPr>
                  <a:t>(IS AS)</a:t>
                </a:r>
                <a:endParaRPr lang="ru-RU" altLang="ru-RU" sz="1400" i="1">
                  <a:solidFill>
                    <a:srgbClr val="000042"/>
                  </a:solidFill>
                  <a:latin typeface="Bookman Old Style" pitchFamily="18" charset="0"/>
                </a:endParaRPr>
              </a:p>
            </p:txBody>
          </p:sp>
          <p:cxnSp>
            <p:nvCxnSpPr>
              <p:cNvPr id="45" name="Прямая со стрелкой 44"/>
              <p:cNvCxnSpPr/>
              <p:nvPr/>
            </p:nvCxnSpPr>
            <p:spPr>
              <a:xfrm flipV="1">
                <a:off x="4799013" y="1677987"/>
                <a:ext cx="1330325" cy="1262063"/>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flipV="1">
                <a:off x="4846638" y="2168525"/>
                <a:ext cx="2233612" cy="828675"/>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5002213" y="3159125"/>
                <a:ext cx="2378075" cy="53975"/>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4846638" y="3370262"/>
                <a:ext cx="1627187" cy="1501775"/>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H="1">
                <a:off x="4564063" y="3538538"/>
                <a:ext cx="0" cy="1403350"/>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H="1">
                <a:off x="2411413" y="3429000"/>
                <a:ext cx="1873250" cy="1346200"/>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a:stCxn id="53" idx="3"/>
                <a:endCxn id="32" idx="3"/>
              </p:cNvCxnSpPr>
              <p:nvPr/>
            </p:nvCxnSpPr>
            <p:spPr>
              <a:xfrm flipH="1">
                <a:off x="1828800" y="3198812"/>
                <a:ext cx="2370138" cy="301625"/>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endCxn id="35" idx="3"/>
              </p:cNvCxnSpPr>
              <p:nvPr/>
            </p:nvCxnSpPr>
            <p:spPr>
              <a:xfrm flipH="1" flipV="1">
                <a:off x="1828800" y="2338387"/>
                <a:ext cx="2455863" cy="601663"/>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pic>
            <p:nvPicPr>
              <p:cNvPr id="53" name="Picture 4"/>
              <p:cNvPicPr>
                <a:picLocks noChangeAspect="1" noChangeArrowheads="1"/>
              </p:cNvPicPr>
              <p:nvPr/>
            </p:nvPicPr>
            <p:blipFill>
              <a:blip r:embed="rId14">
                <a:lum bright="4000"/>
                <a:extLst>
                  <a:ext uri="{28A0092B-C50C-407E-A947-70E740481C1C}">
                    <a14:useLocalDpi xmlns:a14="http://schemas.microsoft.com/office/drawing/2010/main" val="0"/>
                  </a:ext>
                </a:extLst>
              </a:blip>
              <a:srcRect/>
              <a:stretch>
                <a:fillRect/>
              </a:stretch>
            </p:blipFill>
            <p:spPr bwMode="auto">
              <a:xfrm>
                <a:off x="3154363" y="2857500"/>
                <a:ext cx="10445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54" name="Прямая со стрелкой 53"/>
              <p:cNvCxnSpPr/>
              <p:nvPr/>
            </p:nvCxnSpPr>
            <p:spPr>
              <a:xfrm flipH="1" flipV="1">
                <a:off x="2957513" y="1866900"/>
                <a:ext cx="1408112" cy="977900"/>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sp>
            <p:nvSpPr>
              <p:cNvPr id="55" name="TextBox 32"/>
              <p:cNvSpPr txBox="1">
                <a:spLocks noChangeArrowheads="1"/>
              </p:cNvSpPr>
              <p:nvPr/>
            </p:nvSpPr>
            <p:spPr bwMode="auto">
              <a:xfrm>
                <a:off x="820738" y="679450"/>
                <a:ext cx="1717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algn="ctr" eaLnBrk="1" hangingPunct="1"/>
                <a:r>
                  <a:rPr lang="en-US" altLang="ru-RU" sz="1400" b="1" i="1">
                    <a:solidFill>
                      <a:srgbClr val="000042"/>
                    </a:solidFill>
                    <a:latin typeface="Bookman Old Style" pitchFamily="18" charset="0"/>
                  </a:rPr>
                  <a:t>Russia</a:t>
                </a:r>
                <a:r>
                  <a:rPr lang="ru-RU" altLang="ru-RU" sz="1400" i="1">
                    <a:solidFill>
                      <a:srgbClr val="000042"/>
                    </a:solidFill>
                    <a:latin typeface="Bookman Old Style" pitchFamily="18" charset="0"/>
                  </a:rPr>
                  <a:t> (</a:t>
                </a:r>
                <a:r>
                  <a:rPr lang="en-US" altLang="ru-RU" sz="1400" i="1">
                    <a:solidFill>
                      <a:srgbClr val="000042"/>
                    </a:solidFill>
                    <a:latin typeface="Bookman Old Style" pitchFamily="18" charset="0"/>
                  </a:rPr>
                  <a:t>GS RAS, RS RAS</a:t>
                </a:r>
                <a:r>
                  <a:rPr lang="ru-RU" altLang="ru-RU" sz="1400" i="1">
                    <a:solidFill>
                      <a:srgbClr val="000042"/>
                    </a:solidFill>
                    <a:latin typeface="Bookman Old Style" pitchFamily="18" charset="0"/>
                  </a:rPr>
                  <a:t>)</a:t>
                </a:r>
              </a:p>
            </p:txBody>
          </p:sp>
          <p:cxnSp>
            <p:nvCxnSpPr>
              <p:cNvPr id="56" name="Прямая со стрелкой 55"/>
              <p:cNvCxnSpPr/>
              <p:nvPr/>
            </p:nvCxnSpPr>
            <p:spPr>
              <a:xfrm flipV="1">
                <a:off x="4564063" y="1881187"/>
                <a:ext cx="0" cy="925513"/>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4927600" y="3262312"/>
                <a:ext cx="2403475" cy="942975"/>
              </a:xfrm>
              <a:prstGeom prst="straightConnector1">
                <a:avLst/>
              </a:prstGeom>
              <a:ln w="38100">
                <a:headEnd type="none"/>
                <a:tailEnd type="stealth"/>
              </a:ln>
            </p:spPr>
            <p:style>
              <a:lnRef idx="1">
                <a:schemeClr val="accent1"/>
              </a:lnRef>
              <a:fillRef idx="0">
                <a:schemeClr val="accent1"/>
              </a:fillRef>
              <a:effectRef idx="0">
                <a:schemeClr val="accent1"/>
              </a:effectRef>
              <a:fontRef idx="minor">
                <a:schemeClr val="tx1"/>
              </a:fontRef>
            </p:style>
          </p:cxnSp>
          <p:pic>
            <p:nvPicPr>
              <p:cNvPr id="58" name="Picture 44" descr="https://pbs.twimg.com/profile_images/555386794166870017/2RHgsE_J_400x400.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24300" y="743173"/>
                <a:ext cx="117951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42" descr="Bildergebnis für Kyrgyzstan fla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78248" y="5045075"/>
              <a:ext cx="14335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3141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6"/>
          <p:cNvSpPr>
            <a:spLocks noChangeArrowheads="1" noChangeShapeType="1" noTextEdit="1"/>
          </p:cNvSpPr>
          <p:nvPr/>
        </p:nvSpPr>
        <p:spPr bwMode="auto">
          <a:xfrm>
            <a:off x="1357313" y="3857625"/>
            <a:ext cx="6786562" cy="30003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blipFill dpi="0" rotWithShape="0">
                  <a:blip r:embed="rId2"/>
                  <a:srcRect/>
                  <a:stretch>
                    <a:fillRect/>
                  </a:stretch>
                </a:blip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rPr>
              <a:t>Thank you </a:t>
            </a:r>
          </a:p>
          <a:p>
            <a:pPr algn="ctr"/>
            <a:r>
              <a:rPr lang="en-US" sz="3600" b="1" kern="10">
                <a:blipFill dpi="0" rotWithShape="0">
                  <a:blip r:embed="rId2"/>
                  <a:srcRect/>
                  <a:stretch>
                    <a:fillRect/>
                  </a:stretch>
                </a:blip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rPr>
              <a:t>for attention </a:t>
            </a:r>
            <a:endParaRPr lang="ru-RU" sz="3600" b="1" kern="10">
              <a:blipFill dpi="0" rotWithShape="0">
                <a:blip r:embed="rId2"/>
                <a:srcRect/>
                <a:stretch>
                  <a:fillRect/>
                </a:stretch>
              </a:blip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WordArt 6"/>
          <p:cNvSpPr>
            <a:spLocks noChangeArrowheads="1" noChangeShapeType="1" noTextEdit="1"/>
          </p:cNvSpPr>
          <p:nvPr/>
        </p:nvSpPr>
        <p:spPr bwMode="auto">
          <a:xfrm>
            <a:off x="1371478" y="3789040"/>
            <a:ext cx="6786562" cy="30003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blipFill dpi="0" rotWithShape="0">
                  <a:blip r:embed="rId2"/>
                  <a:srcRect/>
                  <a:stretch>
                    <a:fillRect/>
                  </a:stretch>
                </a:blip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rPr>
              <a:t>Thank you </a:t>
            </a:r>
          </a:p>
          <a:p>
            <a:pPr algn="ctr"/>
            <a:r>
              <a:rPr lang="en-US" sz="3600" b="1" kern="10" dirty="0">
                <a:blipFill dpi="0" rotWithShape="0">
                  <a:blip r:embed="rId2"/>
                  <a:srcRect/>
                  <a:stretch>
                    <a:fillRect/>
                  </a:stretch>
                </a:blip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rPr>
              <a:t>for </a:t>
            </a:r>
            <a:r>
              <a:rPr lang="en-US" sz="3600" b="1" kern="10" dirty="0" smtClean="0">
                <a:blipFill dpi="0" rotWithShape="0">
                  <a:blip r:embed="rId2"/>
                  <a:srcRect/>
                  <a:stretch>
                    <a:fillRect/>
                  </a:stretch>
                </a:blip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rPr>
              <a:t>attention! </a:t>
            </a:r>
            <a:endParaRPr lang="ru-RU" sz="3600" b="1" kern="10" dirty="0">
              <a:blipFill dpi="0" rotWithShape="0">
                <a:blip r:embed="rId2"/>
                <a:srcRect/>
                <a:stretch>
                  <a:fillRect/>
                </a:stretch>
              </a:blip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endParaRPr>
          </a:p>
        </p:txBody>
      </p:sp>
      <p:pic>
        <p:nvPicPr>
          <p:cNvPr id="5" name="Picture 10" descr="Kirghizstan"/>
          <p:cNvPicPr>
            <a:picLocks noChangeAspect="1" noChangeArrowheads="1" noCrop="1"/>
          </p:cNvPicPr>
          <p:nvPr/>
        </p:nvPicPr>
        <p:blipFill>
          <a:blip r:embed="rId4">
            <a:lum bright="4000"/>
            <a:extLst>
              <a:ext uri="{28A0092B-C50C-407E-A947-70E740481C1C}">
                <a14:useLocalDpi xmlns:a14="http://schemas.microsoft.com/office/drawing/2010/main" val="0"/>
              </a:ext>
            </a:extLst>
          </a:blip>
          <a:srcRect/>
          <a:stretch>
            <a:fillRect/>
          </a:stretch>
        </p:blipFill>
        <p:spPr bwMode="auto">
          <a:xfrm>
            <a:off x="40550" y="44624"/>
            <a:ext cx="1209849" cy="78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460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1"/>
          <p:cNvSpPr txBox="1">
            <a:spLocks noChangeArrowheads="1"/>
          </p:cNvSpPr>
          <p:nvPr/>
        </p:nvSpPr>
        <p:spPr bwMode="auto">
          <a:xfrm>
            <a:off x="592421" y="124619"/>
            <a:ext cx="734939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kern="1200">
                <a:solidFill>
                  <a:schemeClr val="bg1"/>
                </a:solidFill>
                <a:latin typeface="+mj-lt"/>
                <a:ea typeface="+mj-ea"/>
                <a:cs typeface="+mj-cs"/>
              </a:defRPr>
            </a:lvl1pPr>
            <a:lvl2pPr algn="ctr" rtl="0" eaLnBrk="1" fontAlgn="base" hangingPunct="1">
              <a:spcBef>
                <a:spcPct val="0"/>
              </a:spcBef>
              <a:spcAft>
                <a:spcPct val="0"/>
              </a:spcAft>
              <a:defRPr sz="4800">
                <a:solidFill>
                  <a:schemeClr val="bg1"/>
                </a:solidFill>
                <a:latin typeface="Calibri" pitchFamily="34" charset="0"/>
              </a:defRPr>
            </a:lvl2pPr>
            <a:lvl3pPr algn="ctr" rtl="0" eaLnBrk="1" fontAlgn="base" hangingPunct="1">
              <a:spcBef>
                <a:spcPct val="0"/>
              </a:spcBef>
              <a:spcAft>
                <a:spcPct val="0"/>
              </a:spcAft>
              <a:defRPr sz="4800">
                <a:solidFill>
                  <a:schemeClr val="bg1"/>
                </a:solidFill>
                <a:latin typeface="Calibri" pitchFamily="34" charset="0"/>
              </a:defRPr>
            </a:lvl3pPr>
            <a:lvl4pPr algn="ctr" rtl="0" eaLnBrk="1" fontAlgn="base" hangingPunct="1">
              <a:spcBef>
                <a:spcPct val="0"/>
              </a:spcBef>
              <a:spcAft>
                <a:spcPct val="0"/>
              </a:spcAft>
              <a:defRPr sz="4800">
                <a:solidFill>
                  <a:schemeClr val="bg1"/>
                </a:solidFill>
                <a:latin typeface="Calibri" pitchFamily="34" charset="0"/>
              </a:defRPr>
            </a:lvl4pPr>
            <a:lvl5pPr algn="ctr" rtl="0" eaLnBrk="1" fontAlgn="base" hangingPunct="1">
              <a:spcBef>
                <a:spcPct val="0"/>
              </a:spcBef>
              <a:spcAft>
                <a:spcPct val="0"/>
              </a:spcAft>
              <a:defRPr sz="4800">
                <a:solidFill>
                  <a:schemeClr val="bg1"/>
                </a:solidFill>
                <a:latin typeface="Calibri" pitchFamily="34" charset="0"/>
              </a:defRPr>
            </a:lvl5pPr>
            <a:lvl6pPr marL="457200" algn="ctr" rtl="0" eaLnBrk="1" fontAlgn="base" hangingPunct="1">
              <a:spcBef>
                <a:spcPct val="0"/>
              </a:spcBef>
              <a:spcAft>
                <a:spcPct val="0"/>
              </a:spcAft>
              <a:defRPr sz="4800">
                <a:solidFill>
                  <a:schemeClr val="bg1"/>
                </a:solidFill>
                <a:latin typeface="Calibri" pitchFamily="34" charset="0"/>
              </a:defRPr>
            </a:lvl6pPr>
            <a:lvl7pPr marL="914400" algn="ctr" rtl="0" eaLnBrk="1" fontAlgn="base" hangingPunct="1">
              <a:spcBef>
                <a:spcPct val="0"/>
              </a:spcBef>
              <a:spcAft>
                <a:spcPct val="0"/>
              </a:spcAft>
              <a:defRPr sz="4800">
                <a:solidFill>
                  <a:schemeClr val="bg1"/>
                </a:solidFill>
                <a:latin typeface="Calibri" pitchFamily="34" charset="0"/>
              </a:defRPr>
            </a:lvl7pPr>
            <a:lvl8pPr marL="1371600" algn="ctr" rtl="0" eaLnBrk="1" fontAlgn="base" hangingPunct="1">
              <a:spcBef>
                <a:spcPct val="0"/>
              </a:spcBef>
              <a:spcAft>
                <a:spcPct val="0"/>
              </a:spcAft>
              <a:defRPr sz="4800">
                <a:solidFill>
                  <a:schemeClr val="bg1"/>
                </a:solidFill>
                <a:latin typeface="Calibri" pitchFamily="34" charset="0"/>
              </a:defRPr>
            </a:lvl8pPr>
            <a:lvl9pPr marL="1828800" algn="ctr" rtl="0" eaLnBrk="1" fontAlgn="base" hangingPunct="1">
              <a:spcBef>
                <a:spcPct val="0"/>
              </a:spcBef>
              <a:spcAft>
                <a:spcPct val="0"/>
              </a:spcAft>
              <a:defRPr sz="4800">
                <a:solidFill>
                  <a:schemeClr val="bg1"/>
                </a:solidFill>
                <a:latin typeface="Calibri" pitchFamily="34" charset="0"/>
              </a:defRPr>
            </a:lvl9pPr>
          </a:lstStyle>
          <a:p>
            <a:pPr fontAlgn="auto">
              <a:spcAft>
                <a:spcPts val="0"/>
              </a:spcAft>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u="sng" dirty="0" smtClean="0">
                <a:solidFill>
                  <a:schemeClr val="accent1">
                    <a:lumMod val="50000"/>
                  </a:schemeClr>
                </a:solidFill>
                <a:latin typeface="Calisto MT" pitchFamily="18" charset="0"/>
              </a:rPr>
              <a:t> </a:t>
            </a:r>
            <a:r>
              <a:rPr lang="en-US" sz="1600" u="sng" dirty="0" smtClean="0">
                <a:latin typeface="Calisto MT" pitchFamily="18" charset="0"/>
              </a:rPr>
              <a:t>Institute of seismology,  National Academy of sciences, Kyrgyz Republic</a:t>
            </a:r>
          </a:p>
        </p:txBody>
      </p:sp>
      <p:pic>
        <p:nvPicPr>
          <p:cNvPr id="7" name="Рисунок 6" descr="эмблема.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1438"/>
            <a:ext cx="658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114715" y="1268760"/>
            <a:ext cx="8777765" cy="1364733"/>
          </a:xfrm>
          <a:prstGeom prst="rect">
            <a:avLst/>
          </a:prstGeom>
          <a:solidFill>
            <a:schemeClr val="accent3">
              <a:lumMod val="20000"/>
              <a:lumOff val="80000"/>
            </a:schemeClr>
          </a:solidFill>
          <a:ln w="9525">
            <a:solidFill>
              <a:schemeClr val="accent5">
                <a:lumMod val="20000"/>
                <a:lumOff val="80000"/>
              </a:schemeClr>
            </a:solidFill>
            <a:miter lim="800000"/>
            <a:headEnd/>
            <a:tailEnd/>
          </a:ln>
          <a:effectLst/>
        </p:spPr>
        <p:txBody>
          <a:bodyPr wrap="square" anchor="ctr">
            <a:spAutoFit/>
          </a:bodyPr>
          <a:lstStyle/>
          <a:p>
            <a:pPr algn="just">
              <a:lnSpc>
                <a:spcPts val="2000"/>
              </a:lnSpc>
              <a:buClr>
                <a:srgbClr val="FFFFFF"/>
              </a:buClr>
              <a:buSzPct val="100000"/>
              <a:defRPr/>
            </a:pPr>
            <a:r>
              <a:rPr lang="en-US" sz="1600" i="1" dirty="0">
                <a:latin typeface="+mn-lt"/>
              </a:rPr>
              <a:t>Geographically Kyrgyzstan is located in the limits of the Tien-Shan </a:t>
            </a:r>
            <a:r>
              <a:rPr lang="en-US" sz="1600" i="1" dirty="0" err="1">
                <a:latin typeface="+mn-lt"/>
              </a:rPr>
              <a:t>orogen</a:t>
            </a:r>
            <a:r>
              <a:rPr lang="en-US" sz="1600" i="1" dirty="0">
                <a:latin typeface="+mn-lt"/>
              </a:rPr>
              <a:t>, the modern tectonic activity of which defines a high seismicity of this territory. Very strong earthquakes with magnitude up to 8 and a lot of weaker events occur here. In average we process </a:t>
            </a:r>
            <a:r>
              <a:rPr lang="en-US" sz="1600" i="1" dirty="0" smtClean="0">
                <a:latin typeface="+mn-lt"/>
              </a:rPr>
              <a:t>more then </a:t>
            </a:r>
            <a:r>
              <a:rPr lang="en-US" sz="1600" b="1" i="1" dirty="0" smtClean="0">
                <a:latin typeface="+mn-lt"/>
              </a:rPr>
              <a:t>9000 </a:t>
            </a:r>
            <a:r>
              <a:rPr lang="en-US" sz="1600" i="1" dirty="0">
                <a:latin typeface="+mn-lt"/>
              </a:rPr>
              <a:t>earthquakes per </a:t>
            </a:r>
            <a:r>
              <a:rPr lang="en-US" sz="1600" i="1" dirty="0" smtClean="0">
                <a:latin typeface="+mn-lt"/>
              </a:rPr>
              <a:t>year, occurred on our territory. </a:t>
            </a:r>
            <a:r>
              <a:rPr lang="en-US" sz="1600" i="1" dirty="0">
                <a:latin typeface="+mn-lt"/>
              </a:rPr>
              <a:t>That is why </a:t>
            </a:r>
            <a:r>
              <a:rPr lang="en-US" sz="1600" i="1" dirty="0" smtClean="0">
                <a:latin typeface="+mn-lt"/>
              </a:rPr>
              <a:t>the problems of seismic </a:t>
            </a:r>
            <a:r>
              <a:rPr lang="en-US" sz="1600" i="1" dirty="0">
                <a:latin typeface="+mn-lt"/>
              </a:rPr>
              <a:t>monitoring </a:t>
            </a:r>
            <a:r>
              <a:rPr lang="en-US" sz="1600" i="1" dirty="0" smtClean="0">
                <a:latin typeface="+mn-lt"/>
              </a:rPr>
              <a:t>and seismic hazard assessment are very actual for Kyrgyzstan.</a:t>
            </a:r>
            <a:endParaRPr lang="en-US" sz="1600" dirty="0">
              <a:solidFill>
                <a:srgbClr val="FFFFFF"/>
              </a:solidFill>
            </a:endParaRPr>
          </a:p>
        </p:txBody>
      </p:sp>
      <p:sp>
        <p:nvSpPr>
          <p:cNvPr id="11" name="Rectangle 1"/>
          <p:cNvSpPr>
            <a:spLocks noChangeArrowheads="1"/>
          </p:cNvSpPr>
          <p:nvPr/>
        </p:nvSpPr>
        <p:spPr bwMode="auto">
          <a:xfrm>
            <a:off x="2987824" y="764704"/>
            <a:ext cx="2481973" cy="400110"/>
          </a:xfrm>
          <a:prstGeom prst="rect">
            <a:avLst/>
          </a:prstGeom>
          <a:noFill/>
          <a:ln w="9525">
            <a:noFill/>
            <a:miter lim="800000"/>
            <a:headEnd/>
            <a:tailEnd/>
          </a:ln>
        </p:spPr>
        <p:txBody>
          <a:bodyPr wrap="square"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1pPr>
            <a:lvl2pPr marL="4572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2pPr>
            <a:lvl3pPr marL="9144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3pPr>
            <a:lvl4pPr marL="1371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4pPr>
            <a:lvl5pPr marL="18288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a:lstStyle>
          <a:p>
            <a:pPr algn="ctr" defTabSz="914400" eaLnBrk="1" hangingPunct="1">
              <a:defRPr/>
            </a:pPr>
            <a:r>
              <a:rPr lang="en-US" sz="2000" i="1" dirty="0" smtClean="0">
                <a:effectLst>
                  <a:outerShdw blurRad="38100" dist="38100" dir="2700000" algn="tl">
                    <a:srgbClr val="000000">
                      <a:alpha val="43137"/>
                    </a:srgbClr>
                  </a:outerShdw>
                </a:effectLst>
                <a:cs typeface="Arial" pitchFamily="34" charset="0"/>
              </a:rPr>
              <a:t>Seismic monitoring</a:t>
            </a:r>
            <a:endParaRPr lang="ru-RU" sz="2000" i="1" dirty="0">
              <a:effectLst>
                <a:outerShdw blurRad="38100" dist="38100" dir="2700000" algn="tl">
                  <a:srgbClr val="000000">
                    <a:alpha val="43137"/>
                  </a:srgbClr>
                </a:outerShdw>
              </a:effectLst>
              <a:cs typeface="Arial" pitchFamily="34" charset="0"/>
            </a:endParaRPr>
          </a:p>
        </p:txBody>
      </p:sp>
      <p:pic>
        <p:nvPicPr>
          <p:cNvPr id="12" name="Picture 21" descr="C:\Users\ANNA\bigethqike.g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566241" y="2872197"/>
            <a:ext cx="4493506" cy="242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9"/>
          <p:cNvSpPr txBox="1">
            <a:spLocks noChangeArrowheads="1"/>
          </p:cNvSpPr>
          <p:nvPr/>
        </p:nvSpPr>
        <p:spPr bwMode="auto">
          <a:xfrm>
            <a:off x="209345" y="5828239"/>
            <a:ext cx="4287109" cy="553998"/>
          </a:xfrm>
          <a:prstGeom prst="rect">
            <a:avLst/>
          </a:prstGeom>
          <a:noFill/>
          <a:ln>
            <a:noFill/>
          </a:ln>
        </p:spPr>
        <p:txBody>
          <a:bodyPr wrap="square">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algn="ctr">
              <a:defRPr/>
            </a:pPr>
            <a:r>
              <a:rPr lang="en-US" sz="1500" i="1" dirty="0" smtClean="0">
                <a:solidFill>
                  <a:schemeClr val="tx1"/>
                </a:solidFill>
                <a:latin typeface="+mn-lt"/>
                <a:ea typeface="Times New Roman CYR"/>
                <a:cs typeface="Times New Roman CYR"/>
              </a:rPr>
              <a:t>Map of seismicity of Kyrgyz territory for 2016</a:t>
            </a:r>
          </a:p>
          <a:p>
            <a:pPr marL="627063" indent="-627063" algn="ctr" defTabSz="914400">
              <a:defRPr/>
            </a:pPr>
            <a:r>
              <a:rPr lang="en-US" sz="1500" i="1" dirty="0" smtClean="0">
                <a:solidFill>
                  <a:schemeClr val="tx1"/>
                </a:solidFill>
                <a:latin typeface="+mn-lt"/>
                <a:ea typeface="Times New Roman CYR"/>
                <a:cs typeface="Times New Roman CYR"/>
              </a:rPr>
              <a:t>  (M ≥ 0, </a:t>
            </a:r>
            <a:r>
              <a:rPr lang="en-US" sz="1500" b="1" i="1" dirty="0" smtClean="0">
                <a:solidFill>
                  <a:schemeClr val="tx1"/>
                </a:solidFill>
                <a:latin typeface="+mn-lt"/>
                <a:ea typeface="Times New Roman CYR"/>
                <a:cs typeface="Times New Roman CYR"/>
              </a:rPr>
              <a:t>N=12687</a:t>
            </a:r>
            <a:r>
              <a:rPr lang="en-US" sz="1500" i="1" dirty="0" smtClean="0">
                <a:solidFill>
                  <a:schemeClr val="tx1"/>
                </a:solidFill>
                <a:latin typeface="+mn-lt"/>
                <a:ea typeface="Times New Roman CYR"/>
                <a:cs typeface="Times New Roman CYR"/>
              </a:rPr>
              <a:t>, from which </a:t>
            </a:r>
            <a:r>
              <a:rPr lang="en-US" sz="1500" b="1" i="1" dirty="0" smtClean="0">
                <a:solidFill>
                  <a:schemeClr val="tx1"/>
                </a:solidFill>
                <a:latin typeface="+mn-lt"/>
                <a:ea typeface="Times New Roman CYR"/>
                <a:cs typeface="Times New Roman CYR"/>
              </a:rPr>
              <a:t>6</a:t>
            </a:r>
            <a:r>
              <a:rPr lang="en-US" sz="1500" i="1" dirty="0" smtClean="0">
                <a:solidFill>
                  <a:schemeClr val="tx1"/>
                </a:solidFill>
                <a:latin typeface="+mn-lt"/>
                <a:ea typeface="Times New Roman CYR"/>
                <a:cs typeface="Times New Roman CYR"/>
              </a:rPr>
              <a:t> events </a:t>
            </a:r>
            <a:r>
              <a:rPr lang="en-US" sz="1500" i="1" dirty="0" smtClean="0">
                <a:solidFill>
                  <a:schemeClr val="tx1"/>
                </a:solidFill>
                <a:latin typeface="+mn-lt"/>
              </a:rPr>
              <a:t>with </a:t>
            </a:r>
            <a:r>
              <a:rPr lang="en-US" sz="1500" i="1" dirty="0">
                <a:solidFill>
                  <a:schemeClr val="tx1"/>
                </a:solidFill>
                <a:latin typeface="+mn-lt"/>
              </a:rPr>
              <a:t>M ≥ </a:t>
            </a:r>
            <a:r>
              <a:rPr lang="en-US" sz="1500" i="1" dirty="0" smtClean="0">
                <a:solidFill>
                  <a:schemeClr val="tx1"/>
                </a:solidFill>
                <a:latin typeface="+mn-lt"/>
              </a:rPr>
              <a:t>5.0)</a:t>
            </a:r>
            <a:endParaRPr lang="ru-RU" sz="1500" i="1" dirty="0" smtClean="0">
              <a:solidFill>
                <a:schemeClr val="tx1"/>
              </a:solidFill>
              <a:latin typeface="+mn-lt"/>
              <a:ea typeface="Times New Roman CYR"/>
              <a:cs typeface="Times New Roman CYR"/>
            </a:endParaRPr>
          </a:p>
        </p:txBody>
      </p:sp>
      <p:sp>
        <p:nvSpPr>
          <p:cNvPr id="16" name="TextBox 19"/>
          <p:cNvSpPr txBox="1">
            <a:spLocks noChangeArrowheads="1"/>
          </p:cNvSpPr>
          <p:nvPr/>
        </p:nvSpPr>
        <p:spPr bwMode="auto">
          <a:xfrm>
            <a:off x="4872017" y="5780871"/>
            <a:ext cx="3896419" cy="553998"/>
          </a:xfrm>
          <a:prstGeom prst="rect">
            <a:avLst/>
          </a:prstGeom>
          <a:noFill/>
          <a:ln>
            <a:noFill/>
          </a:ln>
        </p:spPr>
        <p:txBody>
          <a:bodyPr wrap="square">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algn="ctr">
              <a:defRPr/>
            </a:pPr>
            <a:r>
              <a:rPr lang="en-US" sz="1500" i="1" dirty="0" smtClean="0">
                <a:solidFill>
                  <a:schemeClr val="tx1"/>
                </a:solidFill>
                <a:latin typeface="+mn-lt"/>
                <a:ea typeface="Times New Roman CYR"/>
                <a:cs typeface="Times New Roman CYR"/>
              </a:rPr>
              <a:t>Map of strongest earthquake distribution for all period of observation (M ≥ 6.5)</a:t>
            </a:r>
            <a:endParaRPr lang="ru-RU" sz="1500" i="1" dirty="0" smtClean="0">
              <a:solidFill>
                <a:schemeClr val="tx1"/>
              </a:solidFill>
              <a:latin typeface="+mn-lt"/>
              <a:ea typeface="Times New Roman CYR"/>
              <a:cs typeface="Times New Roman CYR"/>
            </a:endParaRPr>
          </a:p>
        </p:txBody>
      </p:sp>
      <p:pic>
        <p:nvPicPr>
          <p:cNvPr id="51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7523" t="17362" r="5623" b="3543"/>
          <a:stretch/>
        </p:blipFill>
        <p:spPr bwMode="auto">
          <a:xfrm>
            <a:off x="95957" y="2800886"/>
            <a:ext cx="4513887" cy="290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186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94"/>
            <a:ext cx="9163059" cy="6872294"/>
          </a:xfrm>
          <a:prstGeom prst="rect">
            <a:avLst/>
          </a:prstGeom>
        </p:spPr>
      </p:pic>
      <p:sp>
        <p:nvSpPr>
          <p:cNvPr id="6" name="Rectangle 1"/>
          <p:cNvSpPr txBox="1">
            <a:spLocks noChangeArrowheads="1"/>
          </p:cNvSpPr>
          <p:nvPr/>
        </p:nvSpPr>
        <p:spPr bwMode="auto">
          <a:xfrm>
            <a:off x="606984" y="124619"/>
            <a:ext cx="734939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kern="1200">
                <a:solidFill>
                  <a:schemeClr val="bg1"/>
                </a:solidFill>
                <a:latin typeface="+mj-lt"/>
                <a:ea typeface="+mj-ea"/>
                <a:cs typeface="+mj-cs"/>
              </a:defRPr>
            </a:lvl1pPr>
            <a:lvl2pPr algn="ctr" rtl="0" eaLnBrk="1" fontAlgn="base" hangingPunct="1">
              <a:spcBef>
                <a:spcPct val="0"/>
              </a:spcBef>
              <a:spcAft>
                <a:spcPct val="0"/>
              </a:spcAft>
              <a:defRPr sz="4800">
                <a:solidFill>
                  <a:schemeClr val="bg1"/>
                </a:solidFill>
                <a:latin typeface="Calibri" pitchFamily="34" charset="0"/>
              </a:defRPr>
            </a:lvl2pPr>
            <a:lvl3pPr algn="ctr" rtl="0" eaLnBrk="1" fontAlgn="base" hangingPunct="1">
              <a:spcBef>
                <a:spcPct val="0"/>
              </a:spcBef>
              <a:spcAft>
                <a:spcPct val="0"/>
              </a:spcAft>
              <a:defRPr sz="4800">
                <a:solidFill>
                  <a:schemeClr val="bg1"/>
                </a:solidFill>
                <a:latin typeface="Calibri" pitchFamily="34" charset="0"/>
              </a:defRPr>
            </a:lvl3pPr>
            <a:lvl4pPr algn="ctr" rtl="0" eaLnBrk="1" fontAlgn="base" hangingPunct="1">
              <a:spcBef>
                <a:spcPct val="0"/>
              </a:spcBef>
              <a:spcAft>
                <a:spcPct val="0"/>
              </a:spcAft>
              <a:defRPr sz="4800">
                <a:solidFill>
                  <a:schemeClr val="bg1"/>
                </a:solidFill>
                <a:latin typeface="Calibri" pitchFamily="34" charset="0"/>
              </a:defRPr>
            </a:lvl4pPr>
            <a:lvl5pPr algn="ctr" rtl="0" eaLnBrk="1" fontAlgn="base" hangingPunct="1">
              <a:spcBef>
                <a:spcPct val="0"/>
              </a:spcBef>
              <a:spcAft>
                <a:spcPct val="0"/>
              </a:spcAft>
              <a:defRPr sz="4800">
                <a:solidFill>
                  <a:schemeClr val="bg1"/>
                </a:solidFill>
                <a:latin typeface="Calibri" pitchFamily="34" charset="0"/>
              </a:defRPr>
            </a:lvl5pPr>
            <a:lvl6pPr marL="457200" algn="ctr" rtl="0" eaLnBrk="1" fontAlgn="base" hangingPunct="1">
              <a:spcBef>
                <a:spcPct val="0"/>
              </a:spcBef>
              <a:spcAft>
                <a:spcPct val="0"/>
              </a:spcAft>
              <a:defRPr sz="4800">
                <a:solidFill>
                  <a:schemeClr val="bg1"/>
                </a:solidFill>
                <a:latin typeface="Calibri" pitchFamily="34" charset="0"/>
              </a:defRPr>
            </a:lvl6pPr>
            <a:lvl7pPr marL="914400" algn="ctr" rtl="0" eaLnBrk="1" fontAlgn="base" hangingPunct="1">
              <a:spcBef>
                <a:spcPct val="0"/>
              </a:spcBef>
              <a:spcAft>
                <a:spcPct val="0"/>
              </a:spcAft>
              <a:defRPr sz="4800">
                <a:solidFill>
                  <a:schemeClr val="bg1"/>
                </a:solidFill>
                <a:latin typeface="Calibri" pitchFamily="34" charset="0"/>
              </a:defRPr>
            </a:lvl7pPr>
            <a:lvl8pPr marL="1371600" algn="ctr" rtl="0" eaLnBrk="1" fontAlgn="base" hangingPunct="1">
              <a:spcBef>
                <a:spcPct val="0"/>
              </a:spcBef>
              <a:spcAft>
                <a:spcPct val="0"/>
              </a:spcAft>
              <a:defRPr sz="4800">
                <a:solidFill>
                  <a:schemeClr val="bg1"/>
                </a:solidFill>
                <a:latin typeface="Calibri" pitchFamily="34" charset="0"/>
              </a:defRPr>
            </a:lvl8pPr>
            <a:lvl9pPr marL="1828800" algn="ctr" rtl="0" eaLnBrk="1" fontAlgn="base" hangingPunct="1">
              <a:spcBef>
                <a:spcPct val="0"/>
              </a:spcBef>
              <a:spcAft>
                <a:spcPct val="0"/>
              </a:spcAft>
              <a:defRPr sz="4800">
                <a:solidFill>
                  <a:schemeClr val="bg1"/>
                </a:solidFill>
                <a:latin typeface="Calibri" pitchFamily="34" charset="0"/>
              </a:defRPr>
            </a:lvl9pPr>
          </a:lstStyle>
          <a:p>
            <a:pPr fontAlgn="auto">
              <a:spcAft>
                <a:spcPts val="0"/>
              </a:spcAft>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u="sng" dirty="0" smtClean="0">
                <a:solidFill>
                  <a:schemeClr val="accent1">
                    <a:lumMod val="50000"/>
                  </a:schemeClr>
                </a:solidFill>
              </a:rPr>
              <a:t> </a:t>
            </a:r>
            <a:r>
              <a:rPr lang="en-US" sz="1600" u="sng" dirty="0" smtClean="0">
                <a:latin typeface="Calisto MT" pitchFamily="18" charset="0"/>
              </a:rPr>
              <a:t>Institute of seismology,  National Academy of sciences, Kyrgyz Republic</a:t>
            </a:r>
          </a:p>
        </p:txBody>
      </p:sp>
      <p:pic>
        <p:nvPicPr>
          <p:cNvPr id="7" name="Рисунок 6" descr="эмблема.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1438"/>
            <a:ext cx="658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2991" y="1110413"/>
            <a:ext cx="8770771" cy="4170372"/>
          </a:xfrm>
          <a:prstGeom prst="rect">
            <a:avLst/>
          </a:prstGeom>
          <a:noFill/>
          <a:ln w="9525">
            <a:noFill/>
            <a:miter lim="800000"/>
            <a:headEnd/>
            <a:tailEnd/>
          </a:ln>
          <a:effectLst/>
        </p:spPr>
        <p:txBody>
          <a:bodyPr wrap="square" anchor="ctr">
            <a:spAutoFit/>
          </a:bodyPr>
          <a:lstStyle/>
          <a:p>
            <a:pPr marL="273050" indent="-273050" algn="just">
              <a:buClr>
                <a:schemeClr val="tx2">
                  <a:lumMod val="75000"/>
                </a:schemeClr>
              </a:buClr>
              <a:buSzPct val="100000"/>
              <a:buFont typeface="Wingdings" pitchFamily="2" charset="2"/>
              <a:buChar char="§"/>
              <a:defRPr/>
            </a:pPr>
            <a:r>
              <a:rPr lang="en-US" sz="1500" i="1" dirty="0">
                <a:latin typeface="+mn-lt"/>
              </a:rPr>
              <a:t>The instrumental seismic observations in Kyrgyzstan have begun since </a:t>
            </a:r>
            <a:r>
              <a:rPr lang="en-US" sz="1500" b="1" i="1" dirty="0">
                <a:latin typeface="+mn-lt"/>
              </a:rPr>
              <a:t>1927</a:t>
            </a:r>
            <a:r>
              <a:rPr lang="en-US" sz="1500" i="1" dirty="0">
                <a:latin typeface="+mn-lt"/>
              </a:rPr>
              <a:t>  on the base of analogue stations that essentially influenced  on the network efficiency. </a:t>
            </a:r>
            <a:endParaRPr lang="en-US" sz="1500" i="1" dirty="0" smtClean="0">
              <a:latin typeface="+mn-lt"/>
            </a:endParaRPr>
          </a:p>
          <a:p>
            <a:pPr algn="just">
              <a:buClr>
                <a:schemeClr val="tx2">
                  <a:lumMod val="75000"/>
                </a:schemeClr>
              </a:buClr>
              <a:buSzPct val="100000"/>
              <a:defRPr/>
            </a:pPr>
            <a:endParaRPr lang="en-US" sz="500" i="1" dirty="0">
              <a:latin typeface="+mn-lt"/>
            </a:endParaRPr>
          </a:p>
          <a:p>
            <a:pPr marL="273050" indent="-273050" algn="just">
              <a:buClr>
                <a:schemeClr val="tx2">
                  <a:lumMod val="75000"/>
                </a:schemeClr>
              </a:buClr>
              <a:buSzPct val="100000"/>
              <a:buFont typeface="Wingdings" pitchFamily="2" charset="2"/>
              <a:buChar char="§"/>
              <a:defRPr/>
            </a:pPr>
            <a:r>
              <a:rPr lang="en-US" sz="1500" i="1" dirty="0">
                <a:latin typeface="+mn-lt"/>
              </a:rPr>
              <a:t> In October, </a:t>
            </a:r>
            <a:r>
              <a:rPr lang="en-US" sz="1500" b="1" i="1" dirty="0">
                <a:latin typeface="+mn-lt"/>
              </a:rPr>
              <a:t>1990</a:t>
            </a:r>
            <a:r>
              <a:rPr lang="en-US" sz="1500" i="1" dirty="0">
                <a:latin typeface="+mn-lt"/>
              </a:rPr>
              <a:t> the first digital broad-band seismic station </a:t>
            </a:r>
            <a:r>
              <a:rPr lang="en-US" sz="1500" i="1" dirty="0" smtClean="0">
                <a:latin typeface="+mn-lt"/>
              </a:rPr>
              <a:t>AAK </a:t>
            </a:r>
            <a:r>
              <a:rPr lang="en-US" sz="1500" i="1" dirty="0">
                <a:latin typeface="+mn-lt"/>
              </a:rPr>
              <a:t>has been installed on the Kyrgyz territory as </a:t>
            </a:r>
            <a:r>
              <a:rPr lang="en-US" sz="1500" i="1" dirty="0" smtClean="0">
                <a:latin typeface="+mn-lt"/>
              </a:rPr>
              <a:t>an observation </a:t>
            </a:r>
            <a:r>
              <a:rPr lang="en-US" sz="1500" i="1" dirty="0">
                <a:latin typeface="+mn-lt"/>
              </a:rPr>
              <a:t>point of Global Seismographic Network IRIS/IDA. This seismic station is included into IMS CTBTO as a 3C auxiliary station</a:t>
            </a:r>
            <a:r>
              <a:rPr lang="en-US" sz="1500" b="1" i="1" dirty="0">
                <a:latin typeface="+mn-lt"/>
              </a:rPr>
              <a:t> </a:t>
            </a:r>
            <a:r>
              <a:rPr lang="en-US" sz="1500" i="1" dirty="0">
                <a:latin typeface="+mn-lt"/>
              </a:rPr>
              <a:t>AS060. </a:t>
            </a:r>
            <a:endParaRPr lang="en-US" sz="1500" i="1" dirty="0" smtClean="0">
              <a:latin typeface="+mn-lt"/>
            </a:endParaRPr>
          </a:p>
          <a:p>
            <a:pPr algn="just">
              <a:buClr>
                <a:schemeClr val="tx2">
                  <a:lumMod val="75000"/>
                </a:schemeClr>
              </a:buClr>
              <a:buSzPct val="100000"/>
              <a:defRPr/>
            </a:pPr>
            <a:endParaRPr lang="en-US" sz="500" i="1" dirty="0">
              <a:solidFill>
                <a:srgbClr val="FFFFFF"/>
              </a:solidFill>
              <a:latin typeface="+mn-lt"/>
            </a:endParaRPr>
          </a:p>
          <a:p>
            <a:pPr marL="273050" indent="-273050" algn="just">
              <a:buClr>
                <a:schemeClr val="tx2">
                  <a:lumMod val="75000"/>
                </a:schemeClr>
              </a:buClr>
              <a:buSzPct val="100000"/>
              <a:buFont typeface="Wingdings" pitchFamily="2" charset="2"/>
              <a:buChar char="§"/>
              <a:defRPr/>
            </a:pPr>
            <a:r>
              <a:rPr lang="en-US" sz="1500" i="1" dirty="0" smtClean="0">
                <a:latin typeface="+mn-lt"/>
              </a:rPr>
              <a:t>Since September, </a:t>
            </a:r>
            <a:r>
              <a:rPr lang="en-US" sz="1500" b="1" i="1" dirty="0" smtClean="0">
                <a:latin typeface="+mn-lt"/>
              </a:rPr>
              <a:t>1991</a:t>
            </a:r>
            <a:r>
              <a:rPr lang="en-US" sz="1500" i="1" dirty="0" smtClean="0">
                <a:latin typeface="+mn-lt"/>
              </a:rPr>
              <a:t> </a:t>
            </a:r>
            <a:r>
              <a:rPr lang="en-US" sz="1500" i="1" dirty="0">
                <a:latin typeface="+mn-lt"/>
              </a:rPr>
              <a:t>the telemetry network KNET consisting of </a:t>
            </a:r>
            <a:r>
              <a:rPr lang="en-US" sz="1500" b="1" i="1" dirty="0">
                <a:latin typeface="+mn-lt"/>
              </a:rPr>
              <a:t>10</a:t>
            </a:r>
            <a:r>
              <a:rPr lang="en-US" sz="1500" i="1" dirty="0">
                <a:latin typeface="+mn-lt"/>
              </a:rPr>
              <a:t> stations, equipped with broad-band high-sensitive devices has begun its operation here. </a:t>
            </a:r>
            <a:endParaRPr lang="en-US" sz="1500" i="1" dirty="0" smtClean="0">
              <a:latin typeface="+mn-lt"/>
            </a:endParaRPr>
          </a:p>
          <a:p>
            <a:pPr algn="just">
              <a:buClr>
                <a:schemeClr val="tx2">
                  <a:lumMod val="75000"/>
                </a:schemeClr>
              </a:buClr>
              <a:buSzPct val="100000"/>
              <a:defRPr/>
            </a:pPr>
            <a:endParaRPr lang="en-US" sz="500" i="1" dirty="0">
              <a:latin typeface="+mn-lt"/>
            </a:endParaRPr>
          </a:p>
          <a:p>
            <a:pPr marL="273050" indent="-273050" algn="just">
              <a:buClr>
                <a:schemeClr val="tx2">
                  <a:lumMod val="75000"/>
                </a:schemeClr>
              </a:buClr>
              <a:buSzPct val="100000"/>
              <a:buFont typeface="Wingdings" pitchFamily="2" charset="2"/>
              <a:buChar char="§"/>
              <a:defRPr/>
            </a:pPr>
            <a:r>
              <a:rPr lang="en-US" sz="1500" i="1" dirty="0" smtClean="0">
                <a:latin typeface="+mn-lt"/>
              </a:rPr>
              <a:t>In </a:t>
            </a:r>
            <a:r>
              <a:rPr lang="en-US" sz="1500" b="1" i="1" dirty="0">
                <a:latin typeface="+mn-lt"/>
              </a:rPr>
              <a:t>2007</a:t>
            </a:r>
            <a:r>
              <a:rPr lang="en-US" sz="1500" i="1" dirty="0">
                <a:latin typeface="+mn-lt"/>
              </a:rPr>
              <a:t>, within the frame of CTBT capacity building, NORSAR, with support from the Ministry of Foreign Affairs of Norway, provided the Kyrgyz Institute of Seismology with </a:t>
            </a:r>
            <a:r>
              <a:rPr lang="en-US" sz="1500" b="1" i="1" dirty="0">
                <a:latin typeface="+mn-lt"/>
              </a:rPr>
              <a:t>10 </a:t>
            </a:r>
            <a:r>
              <a:rPr lang="en-US" sz="1500" i="1" dirty="0">
                <a:latin typeface="+mn-lt"/>
              </a:rPr>
              <a:t>digital broad-band stations, most of which have been installed in the south of Kyrgyzstan characterized by the high level of seismic activity. </a:t>
            </a:r>
            <a:endParaRPr lang="en-US" sz="1500" i="1" dirty="0" smtClean="0">
              <a:latin typeface="+mn-lt"/>
            </a:endParaRPr>
          </a:p>
          <a:p>
            <a:pPr algn="just">
              <a:buClr>
                <a:schemeClr val="tx2">
                  <a:lumMod val="75000"/>
                </a:schemeClr>
              </a:buClr>
              <a:buSzPct val="100000"/>
              <a:defRPr/>
            </a:pPr>
            <a:endParaRPr lang="en-US" sz="500" i="1" dirty="0" smtClean="0">
              <a:latin typeface="+mn-lt"/>
            </a:endParaRPr>
          </a:p>
          <a:p>
            <a:pPr marL="273050" indent="-273050" algn="just">
              <a:buClr>
                <a:schemeClr val="tx2">
                  <a:lumMod val="75000"/>
                </a:schemeClr>
              </a:buClr>
              <a:buSzPct val="100000"/>
              <a:buFont typeface="Wingdings" pitchFamily="2" charset="2"/>
              <a:buChar char="§"/>
              <a:defRPr/>
            </a:pPr>
            <a:r>
              <a:rPr lang="en-US" sz="1500" i="1" dirty="0">
                <a:latin typeface="+mn-lt"/>
              </a:rPr>
              <a:t> </a:t>
            </a:r>
            <a:r>
              <a:rPr lang="en-US" sz="1500" i="1" dirty="0" smtClean="0">
                <a:latin typeface="+mn-lt"/>
              </a:rPr>
              <a:t>In </a:t>
            </a:r>
            <a:r>
              <a:rPr lang="en-US" sz="1500" b="1" i="1" dirty="0">
                <a:latin typeface="+mn-lt"/>
              </a:rPr>
              <a:t>2009 </a:t>
            </a:r>
            <a:r>
              <a:rPr lang="en-US" sz="1500" i="1" dirty="0">
                <a:latin typeface="+mn-lt"/>
              </a:rPr>
              <a:t>the new seismic network has been registered in FDSN as KRNET (Kyrgyz Republic Digital </a:t>
            </a:r>
            <a:r>
              <a:rPr lang="en-US" sz="1500" i="1" dirty="0" smtClean="0">
                <a:latin typeface="+mn-lt"/>
              </a:rPr>
              <a:t>Network, KR). </a:t>
            </a:r>
            <a:r>
              <a:rPr lang="en-US" sz="1500" i="1" dirty="0">
                <a:latin typeface="+mn-lt"/>
              </a:rPr>
              <a:t>At present it consists of </a:t>
            </a:r>
            <a:r>
              <a:rPr lang="en-US" sz="1500" b="1" i="1" dirty="0">
                <a:latin typeface="+mn-lt"/>
              </a:rPr>
              <a:t>1</a:t>
            </a:r>
            <a:r>
              <a:rPr lang="ru-RU" sz="1500" b="1" i="1" dirty="0">
                <a:latin typeface="+mn-lt"/>
              </a:rPr>
              <a:t>7</a:t>
            </a:r>
            <a:r>
              <a:rPr lang="en-US" sz="1500" i="1" dirty="0">
                <a:latin typeface="+mn-lt"/>
              </a:rPr>
              <a:t> broad-band stations located on all territory of Kyrgyzstan. Moreover under IRIS support the real time data of </a:t>
            </a:r>
            <a:r>
              <a:rPr lang="en-US" sz="1500" i="1" dirty="0" smtClean="0">
                <a:latin typeface="+mn-lt"/>
              </a:rPr>
              <a:t>most part of KRNET </a:t>
            </a:r>
            <a:r>
              <a:rPr lang="en-US" sz="1500" i="1" dirty="0">
                <a:latin typeface="+mn-lt"/>
              </a:rPr>
              <a:t>stations are openly accessible at the IRIS–DMC website</a:t>
            </a:r>
            <a:r>
              <a:rPr lang="en-US" sz="1500" i="1" dirty="0" smtClean="0">
                <a:latin typeface="+mn-lt"/>
              </a:rPr>
              <a:t>.</a:t>
            </a:r>
          </a:p>
          <a:p>
            <a:pPr algn="just">
              <a:buClr>
                <a:schemeClr val="tx2">
                  <a:lumMod val="75000"/>
                </a:schemeClr>
              </a:buClr>
              <a:buSzPct val="100000"/>
              <a:defRPr/>
            </a:pPr>
            <a:endParaRPr lang="en-US" sz="500" i="1" dirty="0">
              <a:solidFill>
                <a:srgbClr val="FFFFFF"/>
              </a:solidFill>
              <a:latin typeface="+mn-lt"/>
            </a:endParaRPr>
          </a:p>
          <a:p>
            <a:pPr marL="273050" indent="-273050" algn="just">
              <a:buClr>
                <a:schemeClr val="tx2">
                  <a:lumMod val="75000"/>
                </a:schemeClr>
              </a:buClr>
              <a:buSzPct val="100000"/>
              <a:buFont typeface="Wingdings" pitchFamily="2" charset="2"/>
              <a:buChar char="§"/>
              <a:defRPr/>
            </a:pPr>
            <a:r>
              <a:rPr lang="en-US" sz="1500" i="1" dirty="0" smtClean="0">
                <a:latin typeface="+mn-lt"/>
              </a:rPr>
              <a:t>Nowadays  </a:t>
            </a:r>
            <a:r>
              <a:rPr lang="en-US" sz="1500" i="1" dirty="0">
                <a:latin typeface="+mn-lt"/>
              </a:rPr>
              <a:t>the Kyrgyz system of seismic monitoring includes </a:t>
            </a:r>
            <a:r>
              <a:rPr lang="en-US" sz="1500" b="1" i="1" dirty="0">
                <a:latin typeface="+mn-lt"/>
              </a:rPr>
              <a:t>10</a:t>
            </a:r>
            <a:r>
              <a:rPr lang="en-US" sz="1500" i="1" dirty="0">
                <a:latin typeface="+mn-lt"/>
              </a:rPr>
              <a:t>  </a:t>
            </a:r>
            <a:r>
              <a:rPr lang="en-US" sz="1500" i="1" dirty="0" smtClean="0">
                <a:latin typeface="+mn-lt"/>
              </a:rPr>
              <a:t>KNET </a:t>
            </a:r>
            <a:r>
              <a:rPr lang="en-US" sz="1500" i="1" dirty="0">
                <a:latin typeface="+mn-lt"/>
              </a:rPr>
              <a:t>stations and </a:t>
            </a:r>
            <a:r>
              <a:rPr lang="en-US" sz="1500" b="1" i="1" dirty="0">
                <a:latin typeface="+mn-lt"/>
              </a:rPr>
              <a:t>1</a:t>
            </a:r>
            <a:r>
              <a:rPr lang="ru-RU" sz="1500" b="1" i="1" dirty="0">
                <a:latin typeface="+mn-lt"/>
              </a:rPr>
              <a:t>7</a:t>
            </a:r>
            <a:r>
              <a:rPr lang="en-US" sz="1500" i="1" dirty="0">
                <a:latin typeface="+mn-lt"/>
              </a:rPr>
              <a:t> KRNET stations, otherwise </a:t>
            </a:r>
            <a:r>
              <a:rPr lang="en-US" sz="1500" b="1" i="1" dirty="0">
                <a:latin typeface="+mn-lt"/>
              </a:rPr>
              <a:t>2</a:t>
            </a:r>
            <a:r>
              <a:rPr lang="ru-RU" sz="1500" b="1" i="1" dirty="0">
                <a:latin typeface="+mn-lt"/>
              </a:rPr>
              <a:t>7</a:t>
            </a:r>
            <a:r>
              <a:rPr lang="en-US" sz="1500" b="1" i="1" dirty="0">
                <a:latin typeface="+mn-lt"/>
              </a:rPr>
              <a:t> </a:t>
            </a:r>
            <a:r>
              <a:rPr lang="en-US" sz="1500" i="1" dirty="0">
                <a:latin typeface="+mn-lt"/>
              </a:rPr>
              <a:t>seismic stations</a:t>
            </a:r>
            <a:r>
              <a:rPr lang="en-US" sz="1500" i="1" dirty="0" smtClean="0">
                <a:latin typeface="+mn-lt"/>
              </a:rPr>
              <a:t>.</a:t>
            </a:r>
            <a:endParaRPr lang="en-US" sz="1500" i="1" dirty="0">
              <a:latin typeface="+mn-lt"/>
            </a:endParaRPr>
          </a:p>
        </p:txBody>
      </p:sp>
      <p:sp>
        <p:nvSpPr>
          <p:cNvPr id="11" name="Rectangle 1"/>
          <p:cNvSpPr>
            <a:spLocks noChangeArrowheads="1"/>
          </p:cNvSpPr>
          <p:nvPr/>
        </p:nvSpPr>
        <p:spPr bwMode="auto">
          <a:xfrm>
            <a:off x="827584" y="761227"/>
            <a:ext cx="6773110" cy="369332"/>
          </a:xfrm>
          <a:prstGeom prst="rect">
            <a:avLst/>
          </a:prstGeom>
          <a:noFill/>
          <a:ln w="9525">
            <a:noFill/>
            <a:miter lim="800000"/>
            <a:headEnd/>
            <a:tailEnd/>
          </a:ln>
        </p:spPr>
        <p:txBody>
          <a:bodyPr wrap="square"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1pPr>
            <a:lvl2pPr marL="4572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2pPr>
            <a:lvl3pPr marL="9144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3pPr>
            <a:lvl4pPr marL="1371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4pPr>
            <a:lvl5pPr marL="18288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a:lstStyle>
          <a:p>
            <a:pPr algn="ctr" defTabSz="914400" eaLnBrk="1" hangingPunct="1">
              <a:defRPr/>
            </a:pPr>
            <a:r>
              <a:rPr lang="en-US" i="1" dirty="0">
                <a:effectLst>
                  <a:outerShdw blurRad="38100" dist="38100" dir="2700000" algn="tl">
                    <a:srgbClr val="000000">
                      <a:alpha val="43137"/>
                    </a:srgbClr>
                  </a:outerShdw>
                </a:effectLst>
                <a:cs typeface="Arial" pitchFamily="34" charset="0"/>
              </a:rPr>
              <a:t>Developmental stages of Kyrgyz System of Seismic </a:t>
            </a:r>
            <a:r>
              <a:rPr lang="en-US" i="1" dirty="0" smtClean="0">
                <a:effectLst>
                  <a:outerShdw blurRad="38100" dist="38100" dir="2700000" algn="tl">
                    <a:srgbClr val="000000">
                      <a:alpha val="43137"/>
                    </a:srgbClr>
                  </a:outerShdw>
                </a:effectLst>
                <a:cs typeface="Arial" pitchFamily="34" charset="0"/>
              </a:rPr>
              <a:t>Monitoring</a:t>
            </a:r>
            <a:endParaRPr lang="ru-RU" i="1" dirty="0">
              <a:effectLst>
                <a:outerShdw blurRad="38100" dist="38100" dir="2700000" algn="tl">
                  <a:srgbClr val="000000">
                    <a:alpha val="43137"/>
                  </a:srgbClr>
                </a:outerShdw>
              </a:effectLst>
              <a:cs typeface="Arial" pitchFamily="34" charset="0"/>
            </a:endParaRPr>
          </a:p>
        </p:txBody>
      </p:sp>
      <p:sp>
        <p:nvSpPr>
          <p:cNvPr id="18" name="TextBox 19"/>
          <p:cNvSpPr txBox="1">
            <a:spLocks noChangeArrowheads="1"/>
          </p:cNvSpPr>
          <p:nvPr/>
        </p:nvSpPr>
        <p:spPr bwMode="auto">
          <a:xfrm>
            <a:off x="2200569" y="5165369"/>
            <a:ext cx="576064" cy="307777"/>
          </a:xfrm>
          <a:prstGeom prst="rect">
            <a:avLst/>
          </a:prstGeom>
          <a:noFill/>
          <a:ln>
            <a:noFill/>
          </a:ln>
          <a:extLst/>
        </p:spPr>
        <p:txBody>
          <a:bodyPr wrap="square">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algn="ctr" eaLnBrk="1" hangingPunct="1">
              <a:defRPr/>
            </a:pPr>
            <a:r>
              <a:rPr lang="en-US" sz="1400" b="1" dirty="0" smtClean="0">
                <a:solidFill>
                  <a:schemeClr val="tx1"/>
                </a:solidFill>
                <a:latin typeface="Calisto MT" pitchFamily="18" charset="0"/>
              </a:rPr>
              <a:t>Gb</a:t>
            </a:r>
            <a:r>
              <a:rPr lang="en-US" sz="1400" dirty="0" smtClean="0">
                <a:solidFill>
                  <a:schemeClr val="tx1"/>
                </a:solidFill>
                <a:effectLst>
                  <a:outerShdw blurRad="38100" dist="38100" dir="2700000" algn="tl">
                    <a:srgbClr val="000000">
                      <a:alpha val="43137"/>
                    </a:srgbClr>
                  </a:outerShdw>
                </a:effectLst>
                <a:latin typeface="Calisto MT" pitchFamily="18" charset="0"/>
              </a:rPr>
              <a:t> </a:t>
            </a:r>
            <a:endParaRPr lang="ru-RU" sz="1400" b="1" i="1" dirty="0" smtClean="0">
              <a:solidFill>
                <a:schemeClr val="tx1"/>
              </a:solidFill>
              <a:effectLst>
                <a:outerShdw blurRad="38100" dist="38100" dir="2700000" algn="tl">
                  <a:srgbClr val="000000">
                    <a:alpha val="43137"/>
                  </a:srgbClr>
                </a:outerShdw>
              </a:effectLst>
            </a:endParaRPr>
          </a:p>
        </p:txBody>
      </p:sp>
      <p:graphicFrame>
        <p:nvGraphicFramePr>
          <p:cNvPr id="13" name="Диаграмма 12"/>
          <p:cNvGraphicFramePr>
            <a:graphicFrameLocks/>
          </p:cNvGraphicFramePr>
          <p:nvPr>
            <p:extLst>
              <p:ext uri="{D42A27DB-BD31-4B8C-83A1-F6EECF244321}">
                <p14:modId xmlns:p14="http://schemas.microsoft.com/office/powerpoint/2010/main" val="4155598438"/>
              </p:ext>
            </p:extLst>
          </p:nvPr>
        </p:nvGraphicFramePr>
        <p:xfrm>
          <a:off x="2483768" y="4869160"/>
          <a:ext cx="4248472" cy="2127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4351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94"/>
            <a:ext cx="9163059" cy="6872294"/>
          </a:xfrm>
          <a:prstGeom prst="rect">
            <a:avLst/>
          </a:prstGeom>
        </p:spPr>
      </p:pic>
      <p:sp>
        <p:nvSpPr>
          <p:cNvPr id="6" name="Rectangle 1"/>
          <p:cNvSpPr txBox="1">
            <a:spLocks noChangeArrowheads="1"/>
          </p:cNvSpPr>
          <p:nvPr/>
        </p:nvSpPr>
        <p:spPr bwMode="auto">
          <a:xfrm>
            <a:off x="534976" y="151358"/>
            <a:ext cx="734939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kern="1200">
                <a:solidFill>
                  <a:schemeClr val="bg1"/>
                </a:solidFill>
                <a:latin typeface="+mj-lt"/>
                <a:ea typeface="+mj-ea"/>
                <a:cs typeface="+mj-cs"/>
              </a:defRPr>
            </a:lvl1pPr>
            <a:lvl2pPr algn="ctr" rtl="0" eaLnBrk="1" fontAlgn="base" hangingPunct="1">
              <a:spcBef>
                <a:spcPct val="0"/>
              </a:spcBef>
              <a:spcAft>
                <a:spcPct val="0"/>
              </a:spcAft>
              <a:defRPr sz="4800">
                <a:solidFill>
                  <a:schemeClr val="bg1"/>
                </a:solidFill>
                <a:latin typeface="Calibri" pitchFamily="34" charset="0"/>
              </a:defRPr>
            </a:lvl2pPr>
            <a:lvl3pPr algn="ctr" rtl="0" eaLnBrk="1" fontAlgn="base" hangingPunct="1">
              <a:spcBef>
                <a:spcPct val="0"/>
              </a:spcBef>
              <a:spcAft>
                <a:spcPct val="0"/>
              </a:spcAft>
              <a:defRPr sz="4800">
                <a:solidFill>
                  <a:schemeClr val="bg1"/>
                </a:solidFill>
                <a:latin typeface="Calibri" pitchFamily="34" charset="0"/>
              </a:defRPr>
            </a:lvl3pPr>
            <a:lvl4pPr algn="ctr" rtl="0" eaLnBrk="1" fontAlgn="base" hangingPunct="1">
              <a:spcBef>
                <a:spcPct val="0"/>
              </a:spcBef>
              <a:spcAft>
                <a:spcPct val="0"/>
              </a:spcAft>
              <a:defRPr sz="4800">
                <a:solidFill>
                  <a:schemeClr val="bg1"/>
                </a:solidFill>
                <a:latin typeface="Calibri" pitchFamily="34" charset="0"/>
              </a:defRPr>
            </a:lvl4pPr>
            <a:lvl5pPr algn="ctr" rtl="0" eaLnBrk="1" fontAlgn="base" hangingPunct="1">
              <a:spcBef>
                <a:spcPct val="0"/>
              </a:spcBef>
              <a:spcAft>
                <a:spcPct val="0"/>
              </a:spcAft>
              <a:defRPr sz="4800">
                <a:solidFill>
                  <a:schemeClr val="bg1"/>
                </a:solidFill>
                <a:latin typeface="Calibri" pitchFamily="34" charset="0"/>
              </a:defRPr>
            </a:lvl5pPr>
            <a:lvl6pPr marL="457200" algn="ctr" rtl="0" eaLnBrk="1" fontAlgn="base" hangingPunct="1">
              <a:spcBef>
                <a:spcPct val="0"/>
              </a:spcBef>
              <a:spcAft>
                <a:spcPct val="0"/>
              </a:spcAft>
              <a:defRPr sz="4800">
                <a:solidFill>
                  <a:schemeClr val="bg1"/>
                </a:solidFill>
                <a:latin typeface="Calibri" pitchFamily="34" charset="0"/>
              </a:defRPr>
            </a:lvl6pPr>
            <a:lvl7pPr marL="914400" algn="ctr" rtl="0" eaLnBrk="1" fontAlgn="base" hangingPunct="1">
              <a:spcBef>
                <a:spcPct val="0"/>
              </a:spcBef>
              <a:spcAft>
                <a:spcPct val="0"/>
              </a:spcAft>
              <a:defRPr sz="4800">
                <a:solidFill>
                  <a:schemeClr val="bg1"/>
                </a:solidFill>
                <a:latin typeface="Calibri" pitchFamily="34" charset="0"/>
              </a:defRPr>
            </a:lvl7pPr>
            <a:lvl8pPr marL="1371600" algn="ctr" rtl="0" eaLnBrk="1" fontAlgn="base" hangingPunct="1">
              <a:spcBef>
                <a:spcPct val="0"/>
              </a:spcBef>
              <a:spcAft>
                <a:spcPct val="0"/>
              </a:spcAft>
              <a:defRPr sz="4800">
                <a:solidFill>
                  <a:schemeClr val="bg1"/>
                </a:solidFill>
                <a:latin typeface="Calibri" pitchFamily="34" charset="0"/>
              </a:defRPr>
            </a:lvl8pPr>
            <a:lvl9pPr marL="1828800" algn="ctr" rtl="0" eaLnBrk="1" fontAlgn="base" hangingPunct="1">
              <a:spcBef>
                <a:spcPct val="0"/>
              </a:spcBef>
              <a:spcAft>
                <a:spcPct val="0"/>
              </a:spcAft>
              <a:defRPr sz="4800">
                <a:solidFill>
                  <a:schemeClr val="bg1"/>
                </a:solidFill>
                <a:latin typeface="Calibri" pitchFamily="34" charset="0"/>
              </a:defRPr>
            </a:lvl9pPr>
          </a:lstStyle>
          <a:p>
            <a:pPr fontAlgn="auto">
              <a:spcAft>
                <a:spcPts val="0"/>
              </a:spcAft>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500" u="sng" dirty="0" smtClean="0">
                <a:solidFill>
                  <a:schemeClr val="accent1">
                    <a:lumMod val="50000"/>
                  </a:schemeClr>
                </a:solidFill>
              </a:rPr>
              <a:t> </a:t>
            </a:r>
            <a:r>
              <a:rPr lang="en-US" sz="1600" u="sng" dirty="0" smtClean="0">
                <a:latin typeface="Calisto MT" panose="02040603050505030304" pitchFamily="18" charset="0"/>
              </a:rPr>
              <a:t>Institute of seismology,  National Academy of sciences, Kyrgyz Republic</a:t>
            </a:r>
          </a:p>
        </p:txBody>
      </p:sp>
      <p:pic>
        <p:nvPicPr>
          <p:cNvPr id="7" name="Рисунок 6" descr="эмблема.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779" y="71438"/>
            <a:ext cx="658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
          <p:cNvSpPr>
            <a:spLocks noChangeArrowheads="1"/>
          </p:cNvSpPr>
          <p:nvPr/>
        </p:nvSpPr>
        <p:spPr bwMode="auto">
          <a:xfrm>
            <a:off x="1878488" y="767542"/>
            <a:ext cx="5184576" cy="369332"/>
          </a:xfrm>
          <a:prstGeom prst="rect">
            <a:avLst/>
          </a:prstGeom>
          <a:noFill/>
          <a:ln w="9525">
            <a:noFill/>
            <a:miter lim="800000"/>
            <a:headEnd/>
            <a:tailEnd/>
          </a:ln>
        </p:spPr>
        <p:txBody>
          <a:bodyPr wrap="square"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1pPr>
            <a:lvl2pPr marL="4572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2pPr>
            <a:lvl3pPr marL="9144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3pPr>
            <a:lvl4pPr marL="1371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4pPr>
            <a:lvl5pPr marL="18288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a:lstStyle>
          <a:p>
            <a:pPr algn="ctr" defTabSz="914400" eaLnBrk="1" hangingPunct="1">
              <a:defRPr/>
            </a:pPr>
            <a:r>
              <a:rPr lang="en-US" i="1" dirty="0">
                <a:effectLst>
                  <a:outerShdw blurRad="38100" dist="38100" dir="2700000" algn="tl">
                    <a:srgbClr val="000000">
                      <a:alpha val="43137"/>
                    </a:srgbClr>
                  </a:outerShdw>
                </a:effectLst>
                <a:cs typeface="Arial" panose="020B0604020202020204" pitchFamily="34" charset="0"/>
              </a:rPr>
              <a:t>Kyrgyz system of seismic </a:t>
            </a:r>
            <a:r>
              <a:rPr lang="en-US" i="1" dirty="0" smtClean="0">
                <a:effectLst>
                  <a:outerShdw blurRad="38100" dist="38100" dir="2700000" algn="tl">
                    <a:srgbClr val="000000">
                      <a:alpha val="43137"/>
                    </a:srgbClr>
                  </a:outerShdw>
                </a:effectLst>
                <a:cs typeface="Arial" panose="020B0604020202020204" pitchFamily="34" charset="0"/>
              </a:rPr>
              <a:t>monitoring</a:t>
            </a:r>
            <a:endParaRPr lang="ru-RU" i="1" dirty="0">
              <a:effectLst>
                <a:outerShdw blurRad="38100" dist="38100" dir="2700000" algn="tl">
                  <a:srgbClr val="000000">
                    <a:alpha val="43137"/>
                  </a:srgbClr>
                </a:outerShdw>
              </a:effectLst>
              <a:cs typeface="Arial" panose="020B0604020202020204" pitchFamily="34" charset="0"/>
            </a:endParaRPr>
          </a:p>
        </p:txBody>
      </p:sp>
      <p:pic>
        <p:nvPicPr>
          <p:cNvPr id="9" name="Picture 13" descr="H:\карты\сеть_2016_eng.jpg"/>
          <p:cNvPicPr>
            <a:picLocks noChangeAspect="1" noChangeArrowheads="1"/>
          </p:cNvPicPr>
          <p:nvPr/>
        </p:nvPicPr>
        <p:blipFill>
          <a:blip r:embed="rId5"/>
          <a:srcRect/>
          <a:stretch>
            <a:fillRect/>
          </a:stretch>
        </p:blipFill>
        <p:spPr bwMode="auto">
          <a:xfrm>
            <a:off x="539427" y="1484784"/>
            <a:ext cx="8281045" cy="47046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2" name="Text Box 6"/>
          <p:cNvSpPr txBox="1">
            <a:spLocks noChangeArrowheads="1"/>
          </p:cNvSpPr>
          <p:nvPr/>
        </p:nvSpPr>
        <p:spPr bwMode="auto">
          <a:xfrm>
            <a:off x="1878488" y="6381328"/>
            <a:ext cx="2707359" cy="32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9pPr>
          </a:lstStyle>
          <a:p>
            <a:pPr eaLnBrk="1" hangingPunct="1">
              <a:spcBef>
                <a:spcPts val="1250"/>
              </a:spcBef>
              <a:buSzPct val="100000"/>
            </a:pPr>
            <a:r>
              <a:rPr lang="en-US" altLang="ru-RU" sz="1200" b="1" dirty="0">
                <a:solidFill>
                  <a:schemeClr val="tx1"/>
                </a:solidFill>
                <a:latin typeface="Verdana" pitchFamily="34" charset="0"/>
              </a:rPr>
              <a:t> </a:t>
            </a:r>
            <a:r>
              <a:rPr lang="en-US" altLang="ru-RU" sz="1500" dirty="0">
                <a:solidFill>
                  <a:schemeClr val="tx1"/>
                </a:solidFill>
                <a:latin typeface="Verdana" pitchFamily="34" charset="0"/>
              </a:rPr>
              <a:t>- </a:t>
            </a:r>
            <a:r>
              <a:rPr lang="en-US" altLang="ru-RU" sz="1500" dirty="0">
                <a:solidFill>
                  <a:schemeClr val="tx1"/>
                </a:solidFill>
                <a:latin typeface="Times New Roman CYR"/>
              </a:rPr>
              <a:t>KNET stations</a:t>
            </a:r>
          </a:p>
        </p:txBody>
      </p:sp>
      <p:sp>
        <p:nvSpPr>
          <p:cNvPr id="13" name="AutoShape 7"/>
          <p:cNvSpPr>
            <a:spLocks noChangeArrowheads="1"/>
          </p:cNvSpPr>
          <p:nvPr/>
        </p:nvSpPr>
        <p:spPr bwMode="auto">
          <a:xfrm>
            <a:off x="1724114" y="6453336"/>
            <a:ext cx="214368" cy="213558"/>
          </a:xfrm>
          <a:prstGeom prst="triangle">
            <a:avLst>
              <a:gd name="adj" fmla="val 50000"/>
            </a:avLst>
          </a:prstGeom>
          <a:solidFill>
            <a:srgbClr val="FFFFFF"/>
          </a:solidFill>
          <a:ln w="9360">
            <a:solidFill>
              <a:schemeClr val="tx1"/>
            </a:solidFill>
            <a:miter lim="800000"/>
            <a:headEnd/>
            <a:tailEnd/>
          </a:ln>
        </p:spPr>
        <p:txBody>
          <a:bodyPr wrap="none" anchor="ctr"/>
          <a:lstStyle/>
          <a:p>
            <a:pPr>
              <a:buClr>
                <a:srgbClr val="FFFFFF"/>
              </a:buClr>
              <a:buSzPct val="100000"/>
              <a:buFont typeface="Arial" pitchFamily="34" charset="0"/>
              <a:buNone/>
            </a:pPr>
            <a:endParaRPr lang="ru-RU" altLang="ru-RU"/>
          </a:p>
        </p:txBody>
      </p:sp>
      <p:sp>
        <p:nvSpPr>
          <p:cNvPr id="14" name="Text Box 5"/>
          <p:cNvSpPr txBox="1">
            <a:spLocks noChangeArrowheads="1"/>
          </p:cNvSpPr>
          <p:nvPr/>
        </p:nvSpPr>
        <p:spPr bwMode="auto">
          <a:xfrm>
            <a:off x="5149125" y="6373715"/>
            <a:ext cx="357118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9pPr>
          </a:lstStyle>
          <a:p>
            <a:pPr eaLnBrk="1" hangingPunct="1">
              <a:spcBef>
                <a:spcPts val="1250"/>
              </a:spcBef>
              <a:buSzPct val="100000"/>
            </a:pPr>
            <a:r>
              <a:rPr lang="en-US" altLang="ru-RU" sz="1600" b="1" dirty="0">
                <a:solidFill>
                  <a:srgbClr val="9383B3"/>
                </a:solidFill>
                <a:latin typeface="Times New Roman CYR"/>
              </a:rPr>
              <a:t>  </a:t>
            </a:r>
            <a:r>
              <a:rPr lang="en-US" altLang="ru-RU" sz="1500" dirty="0">
                <a:solidFill>
                  <a:schemeClr val="tx1"/>
                </a:solidFill>
                <a:latin typeface="Times New Roman CYR"/>
              </a:rPr>
              <a:t>- KRNET stations</a:t>
            </a:r>
            <a:r>
              <a:rPr lang="en-US" altLang="ru-RU" sz="1500" dirty="0">
                <a:solidFill>
                  <a:schemeClr val="tx1"/>
                </a:solidFill>
                <a:latin typeface="Verdana" pitchFamily="34" charset="0"/>
              </a:rPr>
              <a:t> </a:t>
            </a:r>
            <a:r>
              <a:rPr lang="en-US" altLang="ru-RU" sz="1500" dirty="0">
                <a:solidFill>
                  <a:schemeClr val="tx1"/>
                </a:solidFill>
                <a:latin typeface="Times New Roman CYR"/>
              </a:rPr>
              <a:t>(IS NAS KR)</a:t>
            </a:r>
          </a:p>
        </p:txBody>
      </p:sp>
      <p:sp>
        <p:nvSpPr>
          <p:cNvPr id="15" name="AutoShape 8"/>
          <p:cNvSpPr>
            <a:spLocks noChangeArrowheads="1"/>
          </p:cNvSpPr>
          <p:nvPr/>
        </p:nvSpPr>
        <p:spPr bwMode="auto">
          <a:xfrm>
            <a:off x="5074613" y="6432844"/>
            <a:ext cx="217467" cy="214666"/>
          </a:xfrm>
          <a:prstGeom prst="triangle">
            <a:avLst>
              <a:gd name="adj" fmla="val 50000"/>
            </a:avLst>
          </a:prstGeom>
          <a:solidFill>
            <a:srgbClr val="000000"/>
          </a:solidFill>
          <a:ln w="9360">
            <a:solidFill>
              <a:srgbClr val="000000"/>
            </a:solidFill>
            <a:miter lim="800000"/>
            <a:headEnd/>
            <a:tailEnd/>
          </a:ln>
        </p:spPr>
        <p:txBody>
          <a:bodyPr wrap="none" lIns="90000" tIns="46800" rIns="90000" bIns="46800" anchor="ctr"/>
          <a:lstStyle/>
          <a:p>
            <a:pPr algn="ct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altLang="ru-RU" dirty="0">
                <a:solidFill>
                  <a:srgbClr val="FFFFFF"/>
                </a:solidFill>
              </a:rPr>
              <a:t>   </a:t>
            </a:r>
          </a:p>
        </p:txBody>
      </p:sp>
    </p:spTree>
    <p:extLst>
      <p:ext uri="{BB962C8B-B14F-4D97-AF65-F5344CB8AC3E}">
        <p14:creationId xmlns:p14="http://schemas.microsoft.com/office/powerpoint/2010/main" val="1460505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0" y="-28187"/>
            <a:ext cx="9163059" cy="6872294"/>
          </a:xfrm>
          <a:prstGeom prst="rect">
            <a:avLst/>
          </a:prstGeom>
        </p:spPr>
      </p:pic>
      <p:sp>
        <p:nvSpPr>
          <p:cNvPr id="6" name="Rectangle 1"/>
          <p:cNvSpPr txBox="1">
            <a:spLocks noChangeArrowheads="1"/>
          </p:cNvSpPr>
          <p:nvPr/>
        </p:nvSpPr>
        <p:spPr bwMode="auto">
          <a:xfrm>
            <a:off x="606984" y="124619"/>
            <a:ext cx="734939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kern="1200">
                <a:solidFill>
                  <a:schemeClr val="bg1"/>
                </a:solidFill>
                <a:latin typeface="+mj-lt"/>
                <a:ea typeface="+mj-ea"/>
                <a:cs typeface="+mj-cs"/>
              </a:defRPr>
            </a:lvl1pPr>
            <a:lvl2pPr algn="ctr" rtl="0" eaLnBrk="1" fontAlgn="base" hangingPunct="1">
              <a:spcBef>
                <a:spcPct val="0"/>
              </a:spcBef>
              <a:spcAft>
                <a:spcPct val="0"/>
              </a:spcAft>
              <a:defRPr sz="4800">
                <a:solidFill>
                  <a:schemeClr val="bg1"/>
                </a:solidFill>
                <a:latin typeface="Calibri" pitchFamily="34" charset="0"/>
              </a:defRPr>
            </a:lvl2pPr>
            <a:lvl3pPr algn="ctr" rtl="0" eaLnBrk="1" fontAlgn="base" hangingPunct="1">
              <a:spcBef>
                <a:spcPct val="0"/>
              </a:spcBef>
              <a:spcAft>
                <a:spcPct val="0"/>
              </a:spcAft>
              <a:defRPr sz="4800">
                <a:solidFill>
                  <a:schemeClr val="bg1"/>
                </a:solidFill>
                <a:latin typeface="Calibri" pitchFamily="34" charset="0"/>
              </a:defRPr>
            </a:lvl3pPr>
            <a:lvl4pPr algn="ctr" rtl="0" eaLnBrk="1" fontAlgn="base" hangingPunct="1">
              <a:spcBef>
                <a:spcPct val="0"/>
              </a:spcBef>
              <a:spcAft>
                <a:spcPct val="0"/>
              </a:spcAft>
              <a:defRPr sz="4800">
                <a:solidFill>
                  <a:schemeClr val="bg1"/>
                </a:solidFill>
                <a:latin typeface="Calibri" pitchFamily="34" charset="0"/>
              </a:defRPr>
            </a:lvl4pPr>
            <a:lvl5pPr algn="ctr" rtl="0" eaLnBrk="1" fontAlgn="base" hangingPunct="1">
              <a:spcBef>
                <a:spcPct val="0"/>
              </a:spcBef>
              <a:spcAft>
                <a:spcPct val="0"/>
              </a:spcAft>
              <a:defRPr sz="4800">
                <a:solidFill>
                  <a:schemeClr val="bg1"/>
                </a:solidFill>
                <a:latin typeface="Calibri" pitchFamily="34" charset="0"/>
              </a:defRPr>
            </a:lvl5pPr>
            <a:lvl6pPr marL="457200" algn="ctr" rtl="0" eaLnBrk="1" fontAlgn="base" hangingPunct="1">
              <a:spcBef>
                <a:spcPct val="0"/>
              </a:spcBef>
              <a:spcAft>
                <a:spcPct val="0"/>
              </a:spcAft>
              <a:defRPr sz="4800">
                <a:solidFill>
                  <a:schemeClr val="bg1"/>
                </a:solidFill>
                <a:latin typeface="Calibri" pitchFamily="34" charset="0"/>
              </a:defRPr>
            </a:lvl6pPr>
            <a:lvl7pPr marL="914400" algn="ctr" rtl="0" eaLnBrk="1" fontAlgn="base" hangingPunct="1">
              <a:spcBef>
                <a:spcPct val="0"/>
              </a:spcBef>
              <a:spcAft>
                <a:spcPct val="0"/>
              </a:spcAft>
              <a:defRPr sz="4800">
                <a:solidFill>
                  <a:schemeClr val="bg1"/>
                </a:solidFill>
                <a:latin typeface="Calibri" pitchFamily="34" charset="0"/>
              </a:defRPr>
            </a:lvl7pPr>
            <a:lvl8pPr marL="1371600" algn="ctr" rtl="0" eaLnBrk="1" fontAlgn="base" hangingPunct="1">
              <a:spcBef>
                <a:spcPct val="0"/>
              </a:spcBef>
              <a:spcAft>
                <a:spcPct val="0"/>
              </a:spcAft>
              <a:defRPr sz="4800">
                <a:solidFill>
                  <a:schemeClr val="bg1"/>
                </a:solidFill>
                <a:latin typeface="Calibri" pitchFamily="34" charset="0"/>
              </a:defRPr>
            </a:lvl8pPr>
            <a:lvl9pPr marL="1828800" algn="ctr" rtl="0" eaLnBrk="1" fontAlgn="base" hangingPunct="1">
              <a:spcBef>
                <a:spcPct val="0"/>
              </a:spcBef>
              <a:spcAft>
                <a:spcPct val="0"/>
              </a:spcAft>
              <a:defRPr sz="4800">
                <a:solidFill>
                  <a:schemeClr val="bg1"/>
                </a:solidFill>
                <a:latin typeface="Calibri" pitchFamily="34" charset="0"/>
              </a:defRPr>
            </a:lvl9pPr>
          </a:lstStyle>
          <a:p>
            <a:pPr fontAlgn="auto">
              <a:spcAft>
                <a:spcPts val="0"/>
              </a:spcAft>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u="sng" dirty="0" smtClean="0">
                <a:solidFill>
                  <a:schemeClr val="accent1">
                    <a:lumMod val="50000"/>
                  </a:schemeClr>
                </a:solidFill>
                <a:latin typeface="Calisto MT" panose="02040603050505030304" pitchFamily="18" charset="0"/>
              </a:rPr>
              <a:t> </a:t>
            </a:r>
            <a:r>
              <a:rPr lang="en-US" sz="1600" u="sng" dirty="0" smtClean="0">
                <a:latin typeface="Calisto MT" panose="02040603050505030304" pitchFamily="18" charset="0"/>
              </a:rPr>
              <a:t>Institute of seismology,  National Academy of sciences, Kyrgyz Republic</a:t>
            </a:r>
          </a:p>
        </p:txBody>
      </p:sp>
      <p:pic>
        <p:nvPicPr>
          <p:cNvPr id="7" name="Рисунок 6" descr="эмблема.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1438"/>
            <a:ext cx="658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910333" y="740985"/>
            <a:ext cx="6811544" cy="369332"/>
          </a:xfrm>
          <a:prstGeom prst="rect">
            <a:avLst/>
          </a:prstGeom>
          <a:noFill/>
          <a:ln w="9525">
            <a:noFill/>
            <a:miter lim="800000"/>
            <a:headEnd/>
            <a:tailEnd/>
          </a:ln>
        </p:spPr>
        <p:txBody>
          <a:bodyPr wrap="square"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1pPr>
            <a:lvl2pPr marL="4572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2pPr>
            <a:lvl3pPr marL="9144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3pPr>
            <a:lvl4pPr marL="1371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4pPr>
            <a:lvl5pPr marL="18288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a:lstStyle>
          <a:p>
            <a:pPr algn="ctr" defTabSz="914400" eaLnBrk="1" hangingPunct="1">
              <a:defRPr/>
            </a:pPr>
            <a:r>
              <a:rPr lang="en-US" i="1" dirty="0" smtClean="0">
                <a:effectLst>
                  <a:outerShdw blurRad="38100" dist="38100" dir="2700000" algn="tl">
                    <a:srgbClr val="000000">
                      <a:alpha val="43137"/>
                    </a:srgbClr>
                  </a:outerShdw>
                </a:effectLst>
                <a:cs typeface="Arial" panose="020B0604020202020204" pitchFamily="34" charset="0"/>
              </a:rPr>
              <a:t>Examples of capability of Kyrgyz </a:t>
            </a:r>
            <a:r>
              <a:rPr lang="en-US" i="1" dirty="0">
                <a:effectLst>
                  <a:outerShdw blurRad="38100" dist="38100" dir="2700000" algn="tl">
                    <a:srgbClr val="000000">
                      <a:alpha val="43137"/>
                    </a:srgbClr>
                  </a:outerShdw>
                </a:effectLst>
                <a:cs typeface="Arial" panose="020B0604020202020204" pitchFamily="34" charset="0"/>
              </a:rPr>
              <a:t>system of seismic </a:t>
            </a:r>
            <a:r>
              <a:rPr lang="en-US" i="1" dirty="0" smtClean="0">
                <a:effectLst>
                  <a:outerShdw blurRad="38100" dist="38100" dir="2700000" algn="tl">
                    <a:srgbClr val="000000">
                      <a:alpha val="43137"/>
                    </a:srgbClr>
                  </a:outerShdw>
                </a:effectLst>
                <a:cs typeface="Arial" panose="020B0604020202020204" pitchFamily="34" charset="0"/>
              </a:rPr>
              <a:t>monitoring</a:t>
            </a:r>
            <a:endParaRPr lang="ru-RU" i="1" dirty="0">
              <a:effectLst>
                <a:outerShdw blurRad="38100" dist="38100" dir="2700000" algn="tl">
                  <a:srgbClr val="000000">
                    <a:alpha val="43137"/>
                  </a:srgbClr>
                </a:outerShdw>
              </a:effectLst>
              <a:cs typeface="Arial" panose="020B0604020202020204" pitchFamily="34" charset="0"/>
            </a:endParaRPr>
          </a:p>
        </p:txBody>
      </p:sp>
      <p:grpSp>
        <p:nvGrpSpPr>
          <p:cNvPr id="10" name="Группа 9"/>
          <p:cNvGrpSpPr/>
          <p:nvPr/>
        </p:nvGrpSpPr>
        <p:grpSpPr>
          <a:xfrm>
            <a:off x="0" y="1448316"/>
            <a:ext cx="9040853" cy="4613431"/>
            <a:chOff x="45220" y="1148074"/>
            <a:chExt cx="9040853" cy="4613431"/>
          </a:xfrm>
        </p:grpSpPr>
        <p:pic>
          <p:nvPicPr>
            <p:cNvPr id="11" name="Рисунок 30" descr="Описание: C:\Users\seismo01\Desktop\Отчет_2016\map_Kp29-54.jpg"/>
            <p:cNvPicPr>
              <a:picLocks noChangeAspect="1" noChangeArrowheads="1"/>
            </p:cNvPicPr>
            <p:nvPr/>
          </p:nvPicPr>
          <p:blipFill>
            <a:blip r:embed="rId5" cstate="print">
              <a:extLst>
                <a:ext uri="{28A0092B-C50C-407E-A947-70E740481C1C}">
                  <a14:useLocalDpi xmlns:a14="http://schemas.microsoft.com/office/drawing/2010/main" val="0"/>
                </a:ext>
              </a:extLst>
            </a:blip>
            <a:srcRect l="5756" t="14317" r="6055" b="12775"/>
            <a:stretch>
              <a:fillRect/>
            </a:stretch>
          </p:blipFill>
          <p:spPr bwMode="auto">
            <a:xfrm>
              <a:off x="45220" y="1154239"/>
              <a:ext cx="3086620" cy="1802586"/>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8606" descr="Описание: C:\Users\seismo01\Desktop\Отчет_2016\map_Kp55_69.jpg"/>
            <p:cNvPicPr>
              <a:picLocks noChangeAspect="1" noChangeArrowheads="1"/>
            </p:cNvPicPr>
            <p:nvPr/>
          </p:nvPicPr>
          <p:blipFill>
            <a:blip r:embed="rId6" cstate="print">
              <a:extLst>
                <a:ext uri="{28A0092B-C50C-407E-A947-70E740481C1C}">
                  <a14:useLocalDpi xmlns:a14="http://schemas.microsoft.com/office/drawing/2010/main" val="0"/>
                </a:ext>
              </a:extLst>
            </a:blip>
            <a:srcRect l="5289" t="13657" r="6522" b="13216"/>
            <a:stretch>
              <a:fillRect/>
            </a:stretch>
          </p:blipFill>
          <p:spPr bwMode="auto">
            <a:xfrm>
              <a:off x="3059832" y="1148074"/>
              <a:ext cx="3160140" cy="18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8609" descr="Описание: C:\Users\seismo01\Desktop\Отчет_2016\map_Kp90_07.jpg"/>
            <p:cNvPicPr>
              <a:picLocks noChangeAspect="1" noChangeArrowheads="1"/>
            </p:cNvPicPr>
            <p:nvPr/>
          </p:nvPicPr>
          <p:blipFill>
            <a:blip r:embed="rId7" cstate="print">
              <a:extLst>
                <a:ext uri="{28A0092B-C50C-407E-A947-70E740481C1C}">
                  <a14:useLocalDpi xmlns:a14="http://schemas.microsoft.com/office/drawing/2010/main" val="0"/>
                </a:ext>
              </a:extLst>
            </a:blip>
            <a:srcRect l="5521" t="14124" b="14502"/>
            <a:stretch>
              <a:fillRect/>
            </a:stretch>
          </p:blipFill>
          <p:spPr bwMode="auto">
            <a:xfrm>
              <a:off x="251520" y="3080343"/>
              <a:ext cx="4392490" cy="234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8611" descr="Описание: C:\Users\seismo01\Desktop\Отчет_2016\map_Kp08-16.jpg"/>
            <p:cNvPicPr>
              <a:picLocks noChangeAspect="1" noChangeArrowheads="1"/>
            </p:cNvPicPr>
            <p:nvPr/>
          </p:nvPicPr>
          <p:blipFill>
            <a:blip r:embed="rId8" cstate="print">
              <a:extLst>
                <a:ext uri="{28A0092B-C50C-407E-A947-70E740481C1C}">
                  <a14:useLocalDpi xmlns:a14="http://schemas.microsoft.com/office/drawing/2010/main" val="0"/>
                </a:ext>
              </a:extLst>
            </a:blip>
            <a:srcRect l="5132" t="12994" r="6522" b="12775"/>
            <a:stretch>
              <a:fillRect/>
            </a:stretch>
          </p:blipFill>
          <p:spPr bwMode="auto">
            <a:xfrm>
              <a:off x="4639902" y="3080343"/>
              <a:ext cx="3820022" cy="226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8249" y="1194366"/>
              <a:ext cx="2987824" cy="1802586"/>
            </a:xfrm>
            <a:prstGeom prst="rect">
              <a:avLst/>
            </a:prstGeom>
          </p:spPr>
        </p:pic>
        <p:sp>
          <p:nvSpPr>
            <p:cNvPr id="18" name="TextBox 17"/>
            <p:cNvSpPr txBox="1"/>
            <p:nvPr/>
          </p:nvSpPr>
          <p:spPr>
            <a:xfrm>
              <a:off x="6804248" y="5453728"/>
              <a:ext cx="2253043" cy="307777"/>
            </a:xfrm>
            <a:prstGeom prst="rect">
              <a:avLst/>
            </a:prstGeom>
            <a:noFill/>
          </p:spPr>
          <p:txBody>
            <a:bodyPr wrap="square" rtlCol="0">
              <a:spAutoFit/>
            </a:bodyPr>
            <a:lstStyle/>
            <a:p>
              <a:pPr algn="ctr"/>
              <a:r>
                <a:rPr lang="en-US" sz="1400" i="1" dirty="0" err="1" smtClean="0">
                  <a:solidFill>
                    <a:schemeClr val="tx2">
                      <a:lumMod val="50000"/>
                    </a:schemeClr>
                  </a:solidFill>
                  <a:latin typeface="Times New Roman" pitchFamily="18" charset="0"/>
                  <a:cs typeface="Times New Roman" pitchFamily="18" charset="0"/>
                </a:rPr>
                <a:t>Mmin</a:t>
              </a:r>
              <a:r>
                <a:rPr lang="ru-RU" sz="1400" i="1" dirty="0" smtClean="0">
                  <a:solidFill>
                    <a:schemeClr val="tx2">
                      <a:lumMod val="50000"/>
                    </a:schemeClr>
                  </a:solidFill>
                  <a:latin typeface="Times New Roman" pitchFamily="18" charset="0"/>
                  <a:cs typeface="Times New Roman" pitchFamily="18" charset="0"/>
                </a:rPr>
                <a:t> </a:t>
              </a:r>
              <a:r>
                <a:rPr lang="ru-RU" sz="1400" i="1" dirty="0" smtClean="0">
                  <a:solidFill>
                    <a:schemeClr val="tx2">
                      <a:lumMod val="50000"/>
                    </a:schemeClr>
                  </a:solidFill>
                  <a:latin typeface="Times New Roman" pitchFamily="18" charset="0"/>
                  <a:cs typeface="Times New Roman" pitchFamily="18" charset="0"/>
                  <a:sym typeface="Symbol"/>
                </a:rPr>
                <a:t>  </a:t>
              </a:r>
              <a:r>
                <a:rPr lang="en-US" sz="1400" i="1" dirty="0" smtClean="0">
                  <a:solidFill>
                    <a:schemeClr val="tx2">
                      <a:lumMod val="50000"/>
                    </a:schemeClr>
                  </a:solidFill>
                  <a:latin typeface="Times New Roman" pitchFamily="18" charset="0"/>
                  <a:cs typeface="Times New Roman" pitchFamily="18" charset="0"/>
                  <a:sym typeface="Symbol"/>
                </a:rPr>
                <a:t>[</a:t>
              </a:r>
              <a:r>
                <a:rPr lang="ru-RU" sz="1400" i="1" dirty="0" smtClean="0">
                  <a:solidFill>
                    <a:schemeClr val="tx2">
                      <a:lumMod val="50000"/>
                    </a:schemeClr>
                  </a:solidFill>
                  <a:latin typeface="Times New Roman" pitchFamily="18" charset="0"/>
                  <a:cs typeface="Times New Roman" pitchFamily="18" charset="0"/>
                </a:rPr>
                <a:t>0.5</a:t>
              </a:r>
              <a:r>
                <a:rPr lang="ru-RU" sz="1400" i="1" dirty="0" smtClean="0">
                  <a:solidFill>
                    <a:schemeClr val="tx2">
                      <a:lumMod val="50000"/>
                    </a:schemeClr>
                  </a:solidFill>
                  <a:latin typeface="Times New Roman" pitchFamily="18" charset="0"/>
                  <a:cs typeface="Times New Roman" pitchFamily="18" charset="0"/>
                  <a:sym typeface="Symbol"/>
                </a:rPr>
                <a:t> </a:t>
              </a:r>
              <a:r>
                <a:rPr lang="ru-RU" sz="1400" i="1" dirty="0" smtClean="0">
                  <a:solidFill>
                    <a:schemeClr val="tx2">
                      <a:lumMod val="50000"/>
                    </a:schemeClr>
                  </a:solidFill>
                  <a:latin typeface="Times New Roman" pitchFamily="18" charset="0"/>
                  <a:cs typeface="Times New Roman" pitchFamily="18" charset="0"/>
                </a:rPr>
                <a:t>× 0.5</a:t>
              </a:r>
              <a:r>
                <a:rPr lang="ru-RU" sz="1400" i="1" dirty="0" smtClean="0">
                  <a:solidFill>
                    <a:schemeClr val="tx2">
                      <a:lumMod val="50000"/>
                    </a:schemeClr>
                  </a:solidFill>
                  <a:latin typeface="Times New Roman" pitchFamily="18" charset="0"/>
                  <a:cs typeface="Times New Roman" pitchFamily="18" charset="0"/>
                  <a:sym typeface="Symbol"/>
                </a:rPr>
                <a:t> </a:t>
              </a:r>
              <a:r>
                <a:rPr lang="en-US" sz="1400" i="1" dirty="0" smtClean="0">
                  <a:solidFill>
                    <a:schemeClr val="tx2">
                      <a:lumMod val="50000"/>
                    </a:schemeClr>
                  </a:solidFill>
                  <a:latin typeface="Times New Roman" pitchFamily="18" charset="0"/>
                  <a:cs typeface="Times New Roman" pitchFamily="18" charset="0"/>
                  <a:sym typeface="Symbol"/>
                </a:rPr>
                <a:t>]</a:t>
              </a:r>
              <a:endParaRPr lang="ru-RU" sz="1400" i="1" dirty="0">
                <a:solidFill>
                  <a:schemeClr val="tx2">
                    <a:lumMod val="50000"/>
                  </a:schemeClr>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53895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0" y="-28187"/>
            <a:ext cx="9163059" cy="6872294"/>
          </a:xfrm>
          <a:prstGeom prst="rect">
            <a:avLst/>
          </a:prstGeom>
        </p:spPr>
      </p:pic>
      <p:sp>
        <p:nvSpPr>
          <p:cNvPr id="6" name="Rectangle 1"/>
          <p:cNvSpPr txBox="1">
            <a:spLocks noChangeArrowheads="1"/>
          </p:cNvSpPr>
          <p:nvPr/>
        </p:nvSpPr>
        <p:spPr bwMode="auto">
          <a:xfrm>
            <a:off x="606984" y="124619"/>
            <a:ext cx="734939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kern="1200">
                <a:solidFill>
                  <a:schemeClr val="bg1"/>
                </a:solidFill>
                <a:latin typeface="+mj-lt"/>
                <a:ea typeface="+mj-ea"/>
                <a:cs typeface="+mj-cs"/>
              </a:defRPr>
            </a:lvl1pPr>
            <a:lvl2pPr algn="ctr" rtl="0" eaLnBrk="1" fontAlgn="base" hangingPunct="1">
              <a:spcBef>
                <a:spcPct val="0"/>
              </a:spcBef>
              <a:spcAft>
                <a:spcPct val="0"/>
              </a:spcAft>
              <a:defRPr sz="4800">
                <a:solidFill>
                  <a:schemeClr val="bg1"/>
                </a:solidFill>
                <a:latin typeface="Calibri" pitchFamily="34" charset="0"/>
              </a:defRPr>
            </a:lvl2pPr>
            <a:lvl3pPr algn="ctr" rtl="0" eaLnBrk="1" fontAlgn="base" hangingPunct="1">
              <a:spcBef>
                <a:spcPct val="0"/>
              </a:spcBef>
              <a:spcAft>
                <a:spcPct val="0"/>
              </a:spcAft>
              <a:defRPr sz="4800">
                <a:solidFill>
                  <a:schemeClr val="bg1"/>
                </a:solidFill>
                <a:latin typeface="Calibri" pitchFamily="34" charset="0"/>
              </a:defRPr>
            </a:lvl3pPr>
            <a:lvl4pPr algn="ctr" rtl="0" eaLnBrk="1" fontAlgn="base" hangingPunct="1">
              <a:spcBef>
                <a:spcPct val="0"/>
              </a:spcBef>
              <a:spcAft>
                <a:spcPct val="0"/>
              </a:spcAft>
              <a:defRPr sz="4800">
                <a:solidFill>
                  <a:schemeClr val="bg1"/>
                </a:solidFill>
                <a:latin typeface="Calibri" pitchFamily="34" charset="0"/>
              </a:defRPr>
            </a:lvl4pPr>
            <a:lvl5pPr algn="ctr" rtl="0" eaLnBrk="1" fontAlgn="base" hangingPunct="1">
              <a:spcBef>
                <a:spcPct val="0"/>
              </a:spcBef>
              <a:spcAft>
                <a:spcPct val="0"/>
              </a:spcAft>
              <a:defRPr sz="4800">
                <a:solidFill>
                  <a:schemeClr val="bg1"/>
                </a:solidFill>
                <a:latin typeface="Calibri" pitchFamily="34" charset="0"/>
              </a:defRPr>
            </a:lvl5pPr>
            <a:lvl6pPr marL="457200" algn="ctr" rtl="0" eaLnBrk="1" fontAlgn="base" hangingPunct="1">
              <a:spcBef>
                <a:spcPct val="0"/>
              </a:spcBef>
              <a:spcAft>
                <a:spcPct val="0"/>
              </a:spcAft>
              <a:defRPr sz="4800">
                <a:solidFill>
                  <a:schemeClr val="bg1"/>
                </a:solidFill>
                <a:latin typeface="Calibri" pitchFamily="34" charset="0"/>
              </a:defRPr>
            </a:lvl6pPr>
            <a:lvl7pPr marL="914400" algn="ctr" rtl="0" eaLnBrk="1" fontAlgn="base" hangingPunct="1">
              <a:spcBef>
                <a:spcPct val="0"/>
              </a:spcBef>
              <a:spcAft>
                <a:spcPct val="0"/>
              </a:spcAft>
              <a:defRPr sz="4800">
                <a:solidFill>
                  <a:schemeClr val="bg1"/>
                </a:solidFill>
                <a:latin typeface="Calibri" pitchFamily="34" charset="0"/>
              </a:defRPr>
            </a:lvl7pPr>
            <a:lvl8pPr marL="1371600" algn="ctr" rtl="0" eaLnBrk="1" fontAlgn="base" hangingPunct="1">
              <a:spcBef>
                <a:spcPct val="0"/>
              </a:spcBef>
              <a:spcAft>
                <a:spcPct val="0"/>
              </a:spcAft>
              <a:defRPr sz="4800">
                <a:solidFill>
                  <a:schemeClr val="bg1"/>
                </a:solidFill>
                <a:latin typeface="Calibri" pitchFamily="34" charset="0"/>
              </a:defRPr>
            </a:lvl8pPr>
            <a:lvl9pPr marL="1828800" algn="ctr" rtl="0" eaLnBrk="1" fontAlgn="base" hangingPunct="1">
              <a:spcBef>
                <a:spcPct val="0"/>
              </a:spcBef>
              <a:spcAft>
                <a:spcPct val="0"/>
              </a:spcAft>
              <a:defRPr sz="4800">
                <a:solidFill>
                  <a:schemeClr val="bg1"/>
                </a:solidFill>
                <a:latin typeface="Calibri" pitchFamily="34" charset="0"/>
              </a:defRPr>
            </a:lvl9pPr>
          </a:lstStyle>
          <a:p>
            <a:pPr fontAlgn="auto">
              <a:spcAft>
                <a:spcPts val="0"/>
              </a:spcAft>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u="sng" dirty="0" smtClean="0">
                <a:solidFill>
                  <a:schemeClr val="accent1">
                    <a:lumMod val="50000"/>
                  </a:schemeClr>
                </a:solidFill>
                <a:latin typeface="Calisto MT" panose="02040603050505030304" pitchFamily="18" charset="0"/>
              </a:rPr>
              <a:t> </a:t>
            </a:r>
            <a:r>
              <a:rPr lang="en-US" sz="1600" u="sng" dirty="0" smtClean="0">
                <a:latin typeface="Calisto MT" panose="02040603050505030304" pitchFamily="18" charset="0"/>
              </a:rPr>
              <a:t>Institute of seismology,  National Academy of sciences, Kyrgyz Republic</a:t>
            </a:r>
          </a:p>
        </p:txBody>
      </p:sp>
      <p:pic>
        <p:nvPicPr>
          <p:cNvPr id="7" name="Рисунок 6" descr="эмблема.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1438"/>
            <a:ext cx="658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rotWithShape="1">
          <a:blip r:embed="rId5" cstate="print">
            <a:extLst>
              <a:ext uri="{28A0092B-C50C-407E-A947-70E740481C1C}">
                <a14:useLocalDpi xmlns:a14="http://schemas.microsoft.com/office/drawing/2010/main" val="0"/>
              </a:ext>
            </a:extLst>
          </a:blip>
          <a:srcRect l="35436" t="27299" r="1564" b="48551"/>
          <a:stretch/>
        </p:blipFill>
        <p:spPr>
          <a:xfrm>
            <a:off x="-149" y="1268760"/>
            <a:ext cx="5275489" cy="1656184"/>
          </a:xfrm>
          <a:prstGeom prst="rect">
            <a:avLst/>
          </a:prstGeom>
        </p:spPr>
      </p:pic>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8038" y="1276940"/>
            <a:ext cx="3507145" cy="2630358"/>
          </a:xfrm>
          <a:prstGeom prst="rect">
            <a:avLst/>
          </a:prstGeom>
        </p:spPr>
      </p:pic>
      <p:pic>
        <p:nvPicPr>
          <p:cNvPr id="2" name="Рисунок 1"/>
          <p:cNvPicPr>
            <a:picLocks noChangeAspect="1"/>
          </p:cNvPicPr>
          <p:nvPr/>
        </p:nvPicPr>
        <p:blipFill rotWithShape="1">
          <a:blip r:embed="rId7" cstate="print">
            <a:extLst>
              <a:ext uri="{28A0092B-C50C-407E-A947-70E740481C1C}">
                <a14:useLocalDpi xmlns:a14="http://schemas.microsoft.com/office/drawing/2010/main" val="0"/>
              </a:ext>
            </a:extLst>
          </a:blip>
          <a:srcRect l="1449" t="39383" r="5798" b="-1"/>
          <a:stretch/>
        </p:blipFill>
        <p:spPr>
          <a:xfrm>
            <a:off x="30158" y="3140968"/>
            <a:ext cx="6270034" cy="2837539"/>
          </a:xfrm>
          <a:prstGeom prst="rect">
            <a:avLst/>
          </a:prstGeom>
        </p:spPr>
      </p:pic>
      <p:sp>
        <p:nvSpPr>
          <p:cNvPr id="21" name="Rectangle 1"/>
          <p:cNvSpPr>
            <a:spLocks noChangeArrowheads="1"/>
          </p:cNvSpPr>
          <p:nvPr/>
        </p:nvSpPr>
        <p:spPr bwMode="auto">
          <a:xfrm>
            <a:off x="0" y="775237"/>
            <a:ext cx="7956376" cy="353943"/>
          </a:xfrm>
          <a:prstGeom prst="rect">
            <a:avLst/>
          </a:prstGeom>
          <a:noFill/>
          <a:ln w="9525">
            <a:noFill/>
            <a:miter lim="800000"/>
            <a:headEnd/>
            <a:tailEnd/>
          </a:ln>
        </p:spPr>
        <p:txBody>
          <a:bodyPr wrap="square"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1pPr>
            <a:lvl2pPr marL="4572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2pPr>
            <a:lvl3pPr marL="9144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3pPr>
            <a:lvl4pPr marL="1371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4pPr>
            <a:lvl5pPr marL="18288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a:lstStyle>
          <a:p>
            <a:pPr algn="ctr" defTabSz="914400" eaLnBrk="1" hangingPunct="1">
              <a:defRPr/>
            </a:pPr>
            <a:r>
              <a:rPr lang="en-US" sz="1700" i="1" dirty="0" smtClean="0">
                <a:effectLst>
                  <a:outerShdw blurRad="38100" dist="38100" dir="2700000" algn="tl">
                    <a:srgbClr val="000000">
                      <a:alpha val="43137"/>
                    </a:srgbClr>
                  </a:outerShdw>
                </a:effectLst>
                <a:cs typeface="Arial" panose="020B0604020202020204" pitchFamily="34" charset="0"/>
              </a:rPr>
              <a:t>Example of IRIS/IDA (IMS CTBTO) seismic station AAK (AS060) in Kyrgyzstan</a:t>
            </a:r>
            <a:endParaRPr lang="ru-RU" sz="1700" i="1" dirty="0">
              <a:effectLst>
                <a:outerShdw blurRad="38100" dist="38100" dir="2700000" algn="tl">
                  <a:srgbClr val="000000">
                    <a:alpha val="43137"/>
                  </a:srgbClr>
                </a:outerShdw>
              </a:effectLst>
              <a:cs typeface="Arial" panose="020B0604020202020204" pitchFamily="34" charset="0"/>
            </a:endParaRPr>
          </a:p>
        </p:txBody>
      </p:sp>
      <p:pic>
        <p:nvPicPr>
          <p:cNvPr id="22" name="Рисунок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3277" y="4103859"/>
            <a:ext cx="3342941" cy="2507206"/>
          </a:xfrm>
          <a:prstGeom prst="rect">
            <a:avLst/>
          </a:prstGeom>
        </p:spPr>
      </p:pic>
      <p:pic>
        <p:nvPicPr>
          <p:cNvPr id="3" name="Рисунок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192425"/>
            <a:ext cx="1300538" cy="1732519"/>
          </a:xfrm>
          <a:prstGeom prst="rect">
            <a:avLst/>
          </a:prstGeom>
        </p:spPr>
      </p:pic>
    </p:spTree>
    <p:extLst>
      <p:ext uri="{BB962C8B-B14F-4D97-AF65-F5344CB8AC3E}">
        <p14:creationId xmlns:p14="http://schemas.microsoft.com/office/powerpoint/2010/main" val="3053865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0" y="-27384"/>
            <a:ext cx="9163059" cy="6872294"/>
          </a:xfrm>
          <a:prstGeom prst="rect">
            <a:avLst/>
          </a:prstGeom>
        </p:spPr>
      </p:pic>
      <p:sp>
        <p:nvSpPr>
          <p:cNvPr id="6" name="Rectangle 1"/>
          <p:cNvSpPr txBox="1">
            <a:spLocks noChangeArrowheads="1"/>
          </p:cNvSpPr>
          <p:nvPr/>
        </p:nvSpPr>
        <p:spPr bwMode="auto">
          <a:xfrm>
            <a:off x="606984" y="124619"/>
            <a:ext cx="734939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kern="1200">
                <a:solidFill>
                  <a:schemeClr val="bg1"/>
                </a:solidFill>
                <a:latin typeface="+mj-lt"/>
                <a:ea typeface="+mj-ea"/>
                <a:cs typeface="+mj-cs"/>
              </a:defRPr>
            </a:lvl1pPr>
            <a:lvl2pPr algn="ctr" rtl="0" eaLnBrk="1" fontAlgn="base" hangingPunct="1">
              <a:spcBef>
                <a:spcPct val="0"/>
              </a:spcBef>
              <a:spcAft>
                <a:spcPct val="0"/>
              </a:spcAft>
              <a:defRPr sz="4800">
                <a:solidFill>
                  <a:schemeClr val="bg1"/>
                </a:solidFill>
                <a:latin typeface="Calibri" pitchFamily="34" charset="0"/>
              </a:defRPr>
            </a:lvl2pPr>
            <a:lvl3pPr algn="ctr" rtl="0" eaLnBrk="1" fontAlgn="base" hangingPunct="1">
              <a:spcBef>
                <a:spcPct val="0"/>
              </a:spcBef>
              <a:spcAft>
                <a:spcPct val="0"/>
              </a:spcAft>
              <a:defRPr sz="4800">
                <a:solidFill>
                  <a:schemeClr val="bg1"/>
                </a:solidFill>
                <a:latin typeface="Calibri" pitchFamily="34" charset="0"/>
              </a:defRPr>
            </a:lvl3pPr>
            <a:lvl4pPr algn="ctr" rtl="0" eaLnBrk="1" fontAlgn="base" hangingPunct="1">
              <a:spcBef>
                <a:spcPct val="0"/>
              </a:spcBef>
              <a:spcAft>
                <a:spcPct val="0"/>
              </a:spcAft>
              <a:defRPr sz="4800">
                <a:solidFill>
                  <a:schemeClr val="bg1"/>
                </a:solidFill>
                <a:latin typeface="Calibri" pitchFamily="34" charset="0"/>
              </a:defRPr>
            </a:lvl4pPr>
            <a:lvl5pPr algn="ctr" rtl="0" eaLnBrk="1" fontAlgn="base" hangingPunct="1">
              <a:spcBef>
                <a:spcPct val="0"/>
              </a:spcBef>
              <a:spcAft>
                <a:spcPct val="0"/>
              </a:spcAft>
              <a:defRPr sz="4800">
                <a:solidFill>
                  <a:schemeClr val="bg1"/>
                </a:solidFill>
                <a:latin typeface="Calibri" pitchFamily="34" charset="0"/>
              </a:defRPr>
            </a:lvl5pPr>
            <a:lvl6pPr marL="457200" algn="ctr" rtl="0" eaLnBrk="1" fontAlgn="base" hangingPunct="1">
              <a:spcBef>
                <a:spcPct val="0"/>
              </a:spcBef>
              <a:spcAft>
                <a:spcPct val="0"/>
              </a:spcAft>
              <a:defRPr sz="4800">
                <a:solidFill>
                  <a:schemeClr val="bg1"/>
                </a:solidFill>
                <a:latin typeface="Calibri" pitchFamily="34" charset="0"/>
              </a:defRPr>
            </a:lvl6pPr>
            <a:lvl7pPr marL="914400" algn="ctr" rtl="0" eaLnBrk="1" fontAlgn="base" hangingPunct="1">
              <a:spcBef>
                <a:spcPct val="0"/>
              </a:spcBef>
              <a:spcAft>
                <a:spcPct val="0"/>
              </a:spcAft>
              <a:defRPr sz="4800">
                <a:solidFill>
                  <a:schemeClr val="bg1"/>
                </a:solidFill>
                <a:latin typeface="Calibri" pitchFamily="34" charset="0"/>
              </a:defRPr>
            </a:lvl7pPr>
            <a:lvl8pPr marL="1371600" algn="ctr" rtl="0" eaLnBrk="1" fontAlgn="base" hangingPunct="1">
              <a:spcBef>
                <a:spcPct val="0"/>
              </a:spcBef>
              <a:spcAft>
                <a:spcPct val="0"/>
              </a:spcAft>
              <a:defRPr sz="4800">
                <a:solidFill>
                  <a:schemeClr val="bg1"/>
                </a:solidFill>
                <a:latin typeface="Calibri" pitchFamily="34" charset="0"/>
              </a:defRPr>
            </a:lvl8pPr>
            <a:lvl9pPr marL="1828800" algn="ctr" rtl="0" eaLnBrk="1" fontAlgn="base" hangingPunct="1">
              <a:spcBef>
                <a:spcPct val="0"/>
              </a:spcBef>
              <a:spcAft>
                <a:spcPct val="0"/>
              </a:spcAft>
              <a:defRPr sz="4800">
                <a:solidFill>
                  <a:schemeClr val="bg1"/>
                </a:solidFill>
                <a:latin typeface="Calibri" pitchFamily="34" charset="0"/>
              </a:defRPr>
            </a:lvl9pPr>
          </a:lstStyle>
          <a:p>
            <a:pPr fontAlgn="auto">
              <a:spcAft>
                <a:spcPts val="0"/>
              </a:spcAft>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u="sng" dirty="0" smtClean="0">
                <a:solidFill>
                  <a:schemeClr val="accent1">
                    <a:lumMod val="50000"/>
                  </a:schemeClr>
                </a:solidFill>
                <a:latin typeface="Calisto MT" panose="02040603050505030304" pitchFamily="18" charset="0"/>
              </a:rPr>
              <a:t> </a:t>
            </a:r>
            <a:r>
              <a:rPr lang="en-US" sz="1600" u="sng" dirty="0" smtClean="0">
                <a:latin typeface="Calisto MT" panose="02040603050505030304" pitchFamily="18" charset="0"/>
              </a:rPr>
              <a:t>Institute of seismology,  National Academy of sciences, Kyrgyz Republic</a:t>
            </a:r>
          </a:p>
        </p:txBody>
      </p:sp>
      <p:pic>
        <p:nvPicPr>
          <p:cNvPr id="7" name="Рисунок 6" descr="эмблема.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1438"/>
            <a:ext cx="658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Группа 10"/>
          <p:cNvGrpSpPr/>
          <p:nvPr/>
        </p:nvGrpSpPr>
        <p:grpSpPr>
          <a:xfrm>
            <a:off x="-7938" y="790159"/>
            <a:ext cx="9151938" cy="6067841"/>
            <a:chOff x="-7938" y="790159"/>
            <a:chExt cx="9151938" cy="6067841"/>
          </a:xfrm>
        </p:grpSpPr>
        <p:sp>
          <p:nvSpPr>
            <p:cNvPr id="13" name="TextBox 5"/>
            <p:cNvSpPr txBox="1">
              <a:spLocks noChangeArrowheads="1"/>
            </p:cNvSpPr>
            <p:nvPr/>
          </p:nvSpPr>
          <p:spPr bwMode="auto">
            <a:xfrm>
              <a:off x="1469942" y="4487170"/>
              <a:ext cx="2571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ea typeface="DejaVu Sans"/>
                  <a:cs typeface="DejaVu Sans"/>
                </a:defRPr>
              </a:lvl1pPr>
              <a:lvl2pPr marL="742950" indent="-285750" eaLnBrk="0" hangingPunct="0">
                <a:defRPr>
                  <a:solidFill>
                    <a:schemeClr val="bg1"/>
                  </a:solidFill>
                  <a:latin typeface="Arial" pitchFamily="34" charset="0"/>
                  <a:ea typeface="DejaVu Sans"/>
                  <a:cs typeface="DejaVu Sans"/>
                </a:defRPr>
              </a:lvl2pPr>
              <a:lvl3pPr marL="1143000" indent="-228600" eaLnBrk="0" hangingPunct="0">
                <a:defRPr>
                  <a:solidFill>
                    <a:schemeClr val="bg1"/>
                  </a:solidFill>
                  <a:latin typeface="Arial" pitchFamily="34" charset="0"/>
                  <a:ea typeface="DejaVu Sans"/>
                  <a:cs typeface="DejaVu Sans"/>
                </a:defRPr>
              </a:lvl3pPr>
              <a:lvl4pPr marL="1600200" indent="-228600" eaLnBrk="0" hangingPunct="0">
                <a:defRPr>
                  <a:solidFill>
                    <a:schemeClr val="bg1"/>
                  </a:solidFill>
                  <a:latin typeface="Arial" pitchFamily="34" charset="0"/>
                  <a:ea typeface="DejaVu Sans"/>
                  <a:cs typeface="DejaVu Sans"/>
                </a:defRPr>
              </a:lvl4pPr>
              <a:lvl5pPr marL="2057400" indent="-228600" eaLnBrk="0" hangingPunct="0">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defRPr>
                  <a:solidFill>
                    <a:schemeClr val="bg1"/>
                  </a:solidFill>
                  <a:latin typeface="Arial" pitchFamily="34" charset="0"/>
                  <a:ea typeface="DejaVu Sans"/>
                  <a:cs typeface="DejaVu Sans"/>
                </a:defRPr>
              </a:lvl9pPr>
            </a:lstStyle>
            <a:p>
              <a:pPr eaLnBrk="1" hangingPunct="1">
                <a:lnSpc>
                  <a:spcPct val="150000"/>
                </a:lnSpc>
                <a:defRPr/>
              </a:pPr>
              <a:r>
                <a:rPr lang="en-US" sz="1600" i="1" dirty="0" smtClean="0">
                  <a:solidFill>
                    <a:schemeClr val="tx2">
                      <a:lumMod val="50000"/>
                    </a:schemeClr>
                  </a:solidFill>
                  <a:latin typeface="+mn-lt"/>
                  <a:cs typeface="Times New Roman" pitchFamily="18" charset="0"/>
                </a:rPr>
                <a:t>Scream!</a:t>
              </a:r>
            </a:p>
          </p:txBody>
        </p:sp>
        <p:sp>
          <p:nvSpPr>
            <p:cNvPr id="14" name="Прямоугольник 34"/>
            <p:cNvSpPr>
              <a:spLocks noChangeArrowheads="1"/>
            </p:cNvSpPr>
            <p:nvPr/>
          </p:nvSpPr>
          <p:spPr bwMode="auto">
            <a:xfrm>
              <a:off x="251520" y="790159"/>
              <a:ext cx="3136900" cy="338554"/>
            </a:xfrm>
            <a:prstGeom prst="rect">
              <a:avLst/>
            </a:prstGeom>
            <a:noFill/>
            <a:ln w="9525">
              <a:noFill/>
              <a:miter lim="800000"/>
              <a:headEnd/>
              <a:tailEnd/>
            </a:ln>
          </p:spPr>
          <p:txBody>
            <a:bodyPr>
              <a:spAutoFit/>
            </a:bodyPr>
            <a:lstStyle/>
            <a:p>
              <a:pPr>
                <a:defRPr/>
              </a:pPr>
              <a:r>
                <a:rPr lang="en-US" sz="1600" i="1" dirty="0">
                  <a:solidFill>
                    <a:schemeClr val="bg1"/>
                  </a:solidFill>
                  <a:latin typeface="+mn-lt"/>
                  <a:cs typeface="Times New Roman" pitchFamily="18" charset="0"/>
                </a:rPr>
                <a:t>SeisComp3 (</a:t>
              </a:r>
              <a:r>
                <a:rPr lang="en-US" sz="1600" i="1" dirty="0" err="1">
                  <a:solidFill>
                    <a:schemeClr val="bg1"/>
                  </a:solidFill>
                  <a:latin typeface="+mn-lt"/>
                  <a:cs typeface="Times New Roman" pitchFamily="18" charset="0"/>
                </a:rPr>
                <a:t>Seedlink</a:t>
              </a:r>
              <a:r>
                <a:rPr lang="en-US" sz="1600" i="1" dirty="0">
                  <a:solidFill>
                    <a:schemeClr val="bg1"/>
                  </a:solidFill>
                  <a:latin typeface="+mn-lt"/>
                  <a:cs typeface="Times New Roman" pitchFamily="18" charset="0"/>
                </a:rPr>
                <a:t>)</a:t>
              </a:r>
              <a:endParaRPr lang="ru-RU" sz="1600" i="1" dirty="0">
                <a:solidFill>
                  <a:schemeClr val="bg1"/>
                </a:solidFill>
                <a:latin typeface="+mn-lt"/>
                <a:cs typeface="Times New Roman" pitchFamily="18" charset="0"/>
              </a:endParaRPr>
            </a:p>
          </p:txBody>
        </p:sp>
        <p:pic>
          <p:nvPicPr>
            <p:cNvPr id="15" name="Picture 8" descr="okno-aak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9188" y="1143000"/>
              <a:ext cx="4000500" cy="3125788"/>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6" name="Прямоугольник 34"/>
            <p:cNvSpPr>
              <a:spLocks noChangeArrowheads="1"/>
            </p:cNvSpPr>
            <p:nvPr/>
          </p:nvSpPr>
          <p:spPr bwMode="auto">
            <a:xfrm>
              <a:off x="5300579" y="804446"/>
              <a:ext cx="3203575" cy="338554"/>
            </a:xfrm>
            <a:prstGeom prst="rect">
              <a:avLst/>
            </a:prstGeom>
            <a:noFill/>
            <a:ln w="9525">
              <a:noFill/>
              <a:miter lim="800000"/>
              <a:headEnd/>
              <a:tailEnd/>
            </a:ln>
          </p:spPr>
          <p:txBody>
            <a:bodyPr>
              <a:spAutoFit/>
            </a:bodyPr>
            <a:lstStyle/>
            <a:p>
              <a:pPr algn="ctr">
                <a:defRPr/>
              </a:pPr>
              <a:r>
                <a:rPr lang="en-US" sz="1600" i="1" dirty="0">
                  <a:solidFill>
                    <a:schemeClr val="bg1"/>
                  </a:solidFill>
                  <a:latin typeface="+mn-lt"/>
                  <a:cs typeface="Times New Roman" pitchFamily="18" charset="0"/>
                </a:rPr>
                <a:t>Antelope (orb2orb)</a:t>
              </a:r>
              <a:endParaRPr lang="ru-RU" sz="1600" i="1" dirty="0">
                <a:solidFill>
                  <a:schemeClr val="bg1"/>
                </a:solidFill>
                <a:latin typeface="+mn-lt"/>
                <a:cs typeface="Times New Roman" pitchFamily="18" charset="0"/>
              </a:endParaRPr>
            </a:p>
          </p:txBody>
        </p:sp>
        <p:pic>
          <p:nvPicPr>
            <p:cNvPr id="1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0188" y="4906963"/>
              <a:ext cx="2962275" cy="1951037"/>
            </a:xfrm>
            <a:prstGeom prst="rect">
              <a:avLst/>
            </a:prstGeom>
            <a:noFill/>
            <a:ln w="3168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0" name="Рисунок 6" descr="Screenshot.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046538"/>
              <a:ext cx="1484313"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descr="OKN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8050" y="4357688"/>
              <a:ext cx="4425950" cy="22113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9" descr="kartochk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50050" y="6072188"/>
              <a:ext cx="2393950" cy="785812"/>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25" name="Рисунок 33" descr="seiscomp.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38" y="1143000"/>
              <a:ext cx="2984501"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84313" y="2419350"/>
              <a:ext cx="3165475" cy="2078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7" name="Прямоугольник 34"/>
          <p:cNvSpPr>
            <a:spLocks noChangeArrowheads="1"/>
          </p:cNvSpPr>
          <p:nvPr/>
        </p:nvSpPr>
        <p:spPr bwMode="auto">
          <a:xfrm>
            <a:off x="3067050" y="738158"/>
            <a:ext cx="3136900" cy="400110"/>
          </a:xfrm>
          <a:prstGeom prst="rect">
            <a:avLst/>
          </a:prstGeom>
          <a:noFill/>
          <a:ln w="9525">
            <a:noFill/>
            <a:miter lim="800000"/>
            <a:headEnd/>
            <a:tailEnd/>
          </a:ln>
        </p:spPr>
        <p:txBody>
          <a:bodyPr>
            <a:spAutoFit/>
          </a:bodyPr>
          <a:lstStyle/>
          <a:p>
            <a:pPr>
              <a:defRPr/>
            </a:pPr>
            <a:r>
              <a:rPr lang="en-US" sz="2000" i="1" dirty="0" smtClean="0">
                <a:solidFill>
                  <a:schemeClr val="bg1"/>
                </a:solidFill>
                <a:latin typeface="+mn-lt"/>
                <a:cs typeface="Times New Roman" pitchFamily="18" charset="0"/>
              </a:rPr>
              <a:t>Data transmission</a:t>
            </a:r>
            <a:endParaRPr lang="ru-RU" sz="2000" i="1" dirty="0">
              <a:solidFill>
                <a:schemeClr val="bg1"/>
              </a:solidFill>
              <a:latin typeface="+mn-lt"/>
              <a:cs typeface="Times New Roman" pitchFamily="18" charset="0"/>
            </a:endParaRPr>
          </a:p>
        </p:txBody>
      </p:sp>
    </p:spTree>
    <p:extLst>
      <p:ext uri="{BB962C8B-B14F-4D97-AF65-F5344CB8AC3E}">
        <p14:creationId xmlns:p14="http://schemas.microsoft.com/office/powerpoint/2010/main" val="1300936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0" y="-236"/>
            <a:ext cx="9163059" cy="6872294"/>
          </a:xfrm>
          <a:prstGeom prst="rect">
            <a:avLst/>
          </a:prstGeom>
        </p:spPr>
      </p:pic>
      <p:sp>
        <p:nvSpPr>
          <p:cNvPr id="6" name="Rectangle 1"/>
          <p:cNvSpPr txBox="1">
            <a:spLocks noChangeArrowheads="1"/>
          </p:cNvSpPr>
          <p:nvPr/>
        </p:nvSpPr>
        <p:spPr bwMode="auto">
          <a:xfrm>
            <a:off x="539552" y="124619"/>
            <a:ext cx="734939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kern="1200">
                <a:solidFill>
                  <a:schemeClr val="bg1"/>
                </a:solidFill>
                <a:latin typeface="+mj-lt"/>
                <a:ea typeface="+mj-ea"/>
                <a:cs typeface="+mj-cs"/>
              </a:defRPr>
            </a:lvl1pPr>
            <a:lvl2pPr algn="ctr" rtl="0" eaLnBrk="1" fontAlgn="base" hangingPunct="1">
              <a:spcBef>
                <a:spcPct val="0"/>
              </a:spcBef>
              <a:spcAft>
                <a:spcPct val="0"/>
              </a:spcAft>
              <a:defRPr sz="4800">
                <a:solidFill>
                  <a:schemeClr val="bg1"/>
                </a:solidFill>
                <a:latin typeface="Calibri" pitchFamily="34" charset="0"/>
              </a:defRPr>
            </a:lvl2pPr>
            <a:lvl3pPr algn="ctr" rtl="0" eaLnBrk="1" fontAlgn="base" hangingPunct="1">
              <a:spcBef>
                <a:spcPct val="0"/>
              </a:spcBef>
              <a:spcAft>
                <a:spcPct val="0"/>
              </a:spcAft>
              <a:defRPr sz="4800">
                <a:solidFill>
                  <a:schemeClr val="bg1"/>
                </a:solidFill>
                <a:latin typeface="Calibri" pitchFamily="34" charset="0"/>
              </a:defRPr>
            </a:lvl3pPr>
            <a:lvl4pPr algn="ctr" rtl="0" eaLnBrk="1" fontAlgn="base" hangingPunct="1">
              <a:spcBef>
                <a:spcPct val="0"/>
              </a:spcBef>
              <a:spcAft>
                <a:spcPct val="0"/>
              </a:spcAft>
              <a:defRPr sz="4800">
                <a:solidFill>
                  <a:schemeClr val="bg1"/>
                </a:solidFill>
                <a:latin typeface="Calibri" pitchFamily="34" charset="0"/>
              </a:defRPr>
            </a:lvl4pPr>
            <a:lvl5pPr algn="ctr" rtl="0" eaLnBrk="1" fontAlgn="base" hangingPunct="1">
              <a:spcBef>
                <a:spcPct val="0"/>
              </a:spcBef>
              <a:spcAft>
                <a:spcPct val="0"/>
              </a:spcAft>
              <a:defRPr sz="4800">
                <a:solidFill>
                  <a:schemeClr val="bg1"/>
                </a:solidFill>
                <a:latin typeface="Calibri" pitchFamily="34" charset="0"/>
              </a:defRPr>
            </a:lvl5pPr>
            <a:lvl6pPr marL="457200" algn="ctr" rtl="0" eaLnBrk="1" fontAlgn="base" hangingPunct="1">
              <a:spcBef>
                <a:spcPct val="0"/>
              </a:spcBef>
              <a:spcAft>
                <a:spcPct val="0"/>
              </a:spcAft>
              <a:defRPr sz="4800">
                <a:solidFill>
                  <a:schemeClr val="bg1"/>
                </a:solidFill>
                <a:latin typeface="Calibri" pitchFamily="34" charset="0"/>
              </a:defRPr>
            </a:lvl6pPr>
            <a:lvl7pPr marL="914400" algn="ctr" rtl="0" eaLnBrk="1" fontAlgn="base" hangingPunct="1">
              <a:spcBef>
                <a:spcPct val="0"/>
              </a:spcBef>
              <a:spcAft>
                <a:spcPct val="0"/>
              </a:spcAft>
              <a:defRPr sz="4800">
                <a:solidFill>
                  <a:schemeClr val="bg1"/>
                </a:solidFill>
                <a:latin typeface="Calibri" pitchFamily="34" charset="0"/>
              </a:defRPr>
            </a:lvl7pPr>
            <a:lvl8pPr marL="1371600" algn="ctr" rtl="0" eaLnBrk="1" fontAlgn="base" hangingPunct="1">
              <a:spcBef>
                <a:spcPct val="0"/>
              </a:spcBef>
              <a:spcAft>
                <a:spcPct val="0"/>
              </a:spcAft>
              <a:defRPr sz="4800">
                <a:solidFill>
                  <a:schemeClr val="bg1"/>
                </a:solidFill>
                <a:latin typeface="Calibri" pitchFamily="34" charset="0"/>
              </a:defRPr>
            </a:lvl8pPr>
            <a:lvl9pPr marL="1828800" algn="ctr" rtl="0" eaLnBrk="1" fontAlgn="base" hangingPunct="1">
              <a:spcBef>
                <a:spcPct val="0"/>
              </a:spcBef>
              <a:spcAft>
                <a:spcPct val="0"/>
              </a:spcAft>
              <a:defRPr sz="4800">
                <a:solidFill>
                  <a:schemeClr val="bg1"/>
                </a:solidFill>
                <a:latin typeface="Calibri" pitchFamily="34" charset="0"/>
              </a:defRPr>
            </a:lvl9pPr>
          </a:lstStyle>
          <a:p>
            <a:pPr fontAlgn="auto">
              <a:spcAft>
                <a:spcPts val="0"/>
              </a:spcAft>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u="sng" dirty="0" smtClean="0">
                <a:solidFill>
                  <a:schemeClr val="accent1">
                    <a:lumMod val="50000"/>
                  </a:schemeClr>
                </a:solidFill>
                <a:latin typeface="Calisto MT" panose="02040603050505030304" pitchFamily="18" charset="0"/>
              </a:rPr>
              <a:t> </a:t>
            </a:r>
            <a:r>
              <a:rPr lang="en-US" sz="1600" u="sng" dirty="0" smtClean="0">
                <a:latin typeface="Calisto MT" panose="02040603050505030304" pitchFamily="18" charset="0"/>
              </a:rPr>
              <a:t>Institute of seismology,  National Academy of sciences, Kyrgyz Republic</a:t>
            </a:r>
          </a:p>
        </p:txBody>
      </p:sp>
      <p:pic>
        <p:nvPicPr>
          <p:cNvPr id="7" name="Рисунок 6" descr="эмблема.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1438"/>
            <a:ext cx="658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339" y="1433014"/>
            <a:ext cx="7571807" cy="4300242"/>
          </a:xfrm>
          <a:prstGeom prst="rect">
            <a:avLst/>
          </a:prstGeom>
          <a:ln>
            <a:noFill/>
          </a:ln>
        </p:spPr>
      </p:pic>
      <p:grpSp>
        <p:nvGrpSpPr>
          <p:cNvPr id="3" name="Группа 2"/>
          <p:cNvGrpSpPr/>
          <p:nvPr/>
        </p:nvGrpSpPr>
        <p:grpSpPr>
          <a:xfrm>
            <a:off x="2123728" y="5937170"/>
            <a:ext cx="5112568" cy="586957"/>
            <a:chOff x="412750" y="6381328"/>
            <a:chExt cx="4419271" cy="586957"/>
          </a:xfrm>
        </p:grpSpPr>
        <p:sp>
          <p:nvSpPr>
            <p:cNvPr id="10" name="Text Box 6"/>
            <p:cNvSpPr txBox="1">
              <a:spLocks noChangeArrowheads="1"/>
            </p:cNvSpPr>
            <p:nvPr/>
          </p:nvSpPr>
          <p:spPr bwMode="auto">
            <a:xfrm>
              <a:off x="603947" y="6381328"/>
              <a:ext cx="4228074"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9pPr>
            </a:lstStyle>
            <a:p>
              <a:pPr eaLnBrk="1" hangingPunct="1">
                <a:spcBef>
                  <a:spcPts val="1250"/>
                </a:spcBef>
                <a:buSzPct val="100000"/>
              </a:pPr>
              <a:r>
                <a:rPr lang="en-US" altLang="ru-RU" sz="1200" b="1" dirty="0">
                  <a:solidFill>
                    <a:schemeClr val="tx1"/>
                  </a:solidFill>
                  <a:latin typeface="Calisto MT" pitchFamily="18" charset="0"/>
                </a:rPr>
                <a:t> </a:t>
              </a:r>
              <a:r>
                <a:rPr lang="en-US" altLang="ru-RU" sz="1600" i="1" dirty="0">
                  <a:solidFill>
                    <a:schemeClr val="tx1"/>
                  </a:solidFill>
                  <a:latin typeface="+mn-lt"/>
                </a:rPr>
                <a:t>- </a:t>
              </a:r>
              <a:r>
                <a:rPr lang="en-US" altLang="ru-RU" sz="1600" i="1" dirty="0" smtClean="0">
                  <a:solidFill>
                    <a:schemeClr val="tx1"/>
                  </a:solidFill>
                  <a:latin typeface="+mn-lt"/>
                </a:rPr>
                <a:t>Stations, equipped by the strong motion devices</a:t>
              </a:r>
              <a:endParaRPr lang="en-US" altLang="ru-RU" sz="1600" i="1" dirty="0">
                <a:solidFill>
                  <a:schemeClr val="tx1"/>
                </a:solidFill>
                <a:latin typeface="+mn-lt"/>
              </a:endParaRPr>
            </a:p>
          </p:txBody>
        </p:sp>
        <p:sp>
          <p:nvSpPr>
            <p:cNvPr id="13" name="AutoShape 7"/>
            <p:cNvSpPr>
              <a:spLocks noChangeArrowheads="1"/>
            </p:cNvSpPr>
            <p:nvPr/>
          </p:nvSpPr>
          <p:spPr bwMode="auto">
            <a:xfrm>
              <a:off x="412750" y="6402618"/>
              <a:ext cx="214368" cy="213558"/>
            </a:xfrm>
            <a:prstGeom prst="triangle">
              <a:avLst>
                <a:gd name="adj" fmla="val 50000"/>
              </a:avLst>
            </a:prstGeom>
            <a:solidFill>
              <a:srgbClr val="FF0000"/>
            </a:solidFill>
            <a:ln w="9360">
              <a:noFill/>
              <a:miter lim="800000"/>
              <a:headEnd/>
              <a:tailEnd/>
            </a:ln>
          </p:spPr>
          <p:txBody>
            <a:bodyPr wrap="none" anchor="ctr"/>
            <a:lstStyle/>
            <a:p>
              <a:pPr>
                <a:buClr>
                  <a:srgbClr val="FFFFFF"/>
                </a:buClr>
                <a:buSzPct val="100000"/>
                <a:buFont typeface="Arial" pitchFamily="34" charset="0"/>
                <a:buNone/>
              </a:pPr>
              <a:endParaRPr lang="ru-RU" altLang="ru-RU"/>
            </a:p>
          </p:txBody>
        </p:sp>
      </p:grpSp>
      <p:sp>
        <p:nvSpPr>
          <p:cNvPr id="11" name="Rectangle 1"/>
          <p:cNvSpPr>
            <a:spLocks noChangeArrowheads="1"/>
          </p:cNvSpPr>
          <p:nvPr/>
        </p:nvSpPr>
        <p:spPr bwMode="auto">
          <a:xfrm>
            <a:off x="1878488" y="767542"/>
            <a:ext cx="5184576" cy="369332"/>
          </a:xfrm>
          <a:prstGeom prst="rect">
            <a:avLst/>
          </a:prstGeom>
          <a:noFill/>
          <a:ln w="9525">
            <a:noFill/>
            <a:miter lim="800000"/>
            <a:headEnd/>
            <a:tailEnd/>
          </a:ln>
        </p:spPr>
        <p:txBody>
          <a:bodyPr wrap="square"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1pPr>
            <a:lvl2pPr marL="4572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2pPr>
            <a:lvl3pPr marL="9144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3pPr>
            <a:lvl4pPr marL="1371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4pPr>
            <a:lvl5pPr marL="18288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a:lstStyle>
          <a:p>
            <a:pPr algn="ctr" defTabSz="914400" eaLnBrk="1" hangingPunct="1">
              <a:defRPr/>
            </a:pPr>
            <a:r>
              <a:rPr lang="en-US" i="1" dirty="0" smtClean="0">
                <a:effectLst>
                  <a:outerShdw blurRad="38100" dist="38100" dir="2700000" algn="tl">
                    <a:srgbClr val="000000">
                      <a:alpha val="43137"/>
                    </a:srgbClr>
                  </a:outerShdw>
                </a:effectLst>
                <a:cs typeface="Arial" panose="020B0604020202020204" pitchFamily="34" charset="0"/>
              </a:rPr>
              <a:t>Strong motion monitoring</a:t>
            </a:r>
            <a:endParaRPr lang="ru-RU" i="1" dirty="0">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1754243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6"/>
            <a:ext cx="9180513" cy="6872294"/>
          </a:xfrm>
          <a:prstGeom prst="rect">
            <a:avLst/>
          </a:prstGeom>
        </p:spPr>
      </p:pic>
      <p:sp>
        <p:nvSpPr>
          <p:cNvPr id="6" name="Rectangle 1"/>
          <p:cNvSpPr txBox="1">
            <a:spLocks noChangeArrowheads="1"/>
          </p:cNvSpPr>
          <p:nvPr/>
        </p:nvSpPr>
        <p:spPr bwMode="auto">
          <a:xfrm>
            <a:off x="611560" y="124619"/>
            <a:ext cx="734939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kern="1200">
                <a:solidFill>
                  <a:schemeClr val="bg1"/>
                </a:solidFill>
                <a:latin typeface="+mj-lt"/>
                <a:ea typeface="+mj-ea"/>
                <a:cs typeface="+mj-cs"/>
              </a:defRPr>
            </a:lvl1pPr>
            <a:lvl2pPr algn="ctr" rtl="0" eaLnBrk="1" fontAlgn="base" hangingPunct="1">
              <a:spcBef>
                <a:spcPct val="0"/>
              </a:spcBef>
              <a:spcAft>
                <a:spcPct val="0"/>
              </a:spcAft>
              <a:defRPr sz="4800">
                <a:solidFill>
                  <a:schemeClr val="bg1"/>
                </a:solidFill>
                <a:latin typeface="Calibri" pitchFamily="34" charset="0"/>
              </a:defRPr>
            </a:lvl2pPr>
            <a:lvl3pPr algn="ctr" rtl="0" eaLnBrk="1" fontAlgn="base" hangingPunct="1">
              <a:spcBef>
                <a:spcPct val="0"/>
              </a:spcBef>
              <a:spcAft>
                <a:spcPct val="0"/>
              </a:spcAft>
              <a:defRPr sz="4800">
                <a:solidFill>
                  <a:schemeClr val="bg1"/>
                </a:solidFill>
                <a:latin typeface="Calibri" pitchFamily="34" charset="0"/>
              </a:defRPr>
            </a:lvl3pPr>
            <a:lvl4pPr algn="ctr" rtl="0" eaLnBrk="1" fontAlgn="base" hangingPunct="1">
              <a:spcBef>
                <a:spcPct val="0"/>
              </a:spcBef>
              <a:spcAft>
                <a:spcPct val="0"/>
              </a:spcAft>
              <a:defRPr sz="4800">
                <a:solidFill>
                  <a:schemeClr val="bg1"/>
                </a:solidFill>
                <a:latin typeface="Calibri" pitchFamily="34" charset="0"/>
              </a:defRPr>
            </a:lvl4pPr>
            <a:lvl5pPr algn="ctr" rtl="0" eaLnBrk="1" fontAlgn="base" hangingPunct="1">
              <a:spcBef>
                <a:spcPct val="0"/>
              </a:spcBef>
              <a:spcAft>
                <a:spcPct val="0"/>
              </a:spcAft>
              <a:defRPr sz="4800">
                <a:solidFill>
                  <a:schemeClr val="bg1"/>
                </a:solidFill>
                <a:latin typeface="Calibri" pitchFamily="34" charset="0"/>
              </a:defRPr>
            </a:lvl5pPr>
            <a:lvl6pPr marL="457200" algn="ctr" rtl="0" eaLnBrk="1" fontAlgn="base" hangingPunct="1">
              <a:spcBef>
                <a:spcPct val="0"/>
              </a:spcBef>
              <a:spcAft>
                <a:spcPct val="0"/>
              </a:spcAft>
              <a:defRPr sz="4800">
                <a:solidFill>
                  <a:schemeClr val="bg1"/>
                </a:solidFill>
                <a:latin typeface="Calibri" pitchFamily="34" charset="0"/>
              </a:defRPr>
            </a:lvl6pPr>
            <a:lvl7pPr marL="914400" algn="ctr" rtl="0" eaLnBrk="1" fontAlgn="base" hangingPunct="1">
              <a:spcBef>
                <a:spcPct val="0"/>
              </a:spcBef>
              <a:spcAft>
                <a:spcPct val="0"/>
              </a:spcAft>
              <a:defRPr sz="4800">
                <a:solidFill>
                  <a:schemeClr val="bg1"/>
                </a:solidFill>
                <a:latin typeface="Calibri" pitchFamily="34" charset="0"/>
              </a:defRPr>
            </a:lvl7pPr>
            <a:lvl8pPr marL="1371600" algn="ctr" rtl="0" eaLnBrk="1" fontAlgn="base" hangingPunct="1">
              <a:spcBef>
                <a:spcPct val="0"/>
              </a:spcBef>
              <a:spcAft>
                <a:spcPct val="0"/>
              </a:spcAft>
              <a:defRPr sz="4800">
                <a:solidFill>
                  <a:schemeClr val="bg1"/>
                </a:solidFill>
                <a:latin typeface="Calibri" pitchFamily="34" charset="0"/>
              </a:defRPr>
            </a:lvl8pPr>
            <a:lvl9pPr marL="1828800" algn="ctr" rtl="0" eaLnBrk="1" fontAlgn="base" hangingPunct="1">
              <a:spcBef>
                <a:spcPct val="0"/>
              </a:spcBef>
              <a:spcAft>
                <a:spcPct val="0"/>
              </a:spcAft>
              <a:defRPr sz="4800">
                <a:solidFill>
                  <a:schemeClr val="bg1"/>
                </a:solidFill>
                <a:latin typeface="Calibri" pitchFamily="34" charset="0"/>
              </a:defRPr>
            </a:lvl9pPr>
          </a:lstStyle>
          <a:p>
            <a:pPr fontAlgn="auto">
              <a:spcAft>
                <a:spcPts val="0"/>
              </a:spcAft>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500" u="sng" dirty="0" smtClean="0">
                <a:solidFill>
                  <a:schemeClr val="accent1">
                    <a:lumMod val="50000"/>
                  </a:schemeClr>
                </a:solidFill>
                <a:latin typeface="Calisto MT" panose="02040603050505030304" pitchFamily="18" charset="0"/>
              </a:rPr>
              <a:t> </a:t>
            </a:r>
            <a:r>
              <a:rPr lang="en-US" sz="1600" u="sng" dirty="0" smtClean="0">
                <a:latin typeface="Calisto MT" panose="02040603050505030304" pitchFamily="18" charset="0"/>
              </a:rPr>
              <a:t>Institute of seismology,  National Academy of sciences, Kyrgyz Republic</a:t>
            </a:r>
          </a:p>
        </p:txBody>
      </p:sp>
      <p:pic>
        <p:nvPicPr>
          <p:cNvPr id="7" name="Рисунок 6" descr="эмблема.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71438"/>
            <a:ext cx="658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755576" y="769323"/>
            <a:ext cx="6984776" cy="369332"/>
          </a:xfrm>
          <a:prstGeom prst="rect">
            <a:avLst/>
          </a:prstGeom>
          <a:noFill/>
          <a:ln w="9525">
            <a:noFill/>
            <a:miter lim="800000"/>
            <a:headEnd/>
            <a:tailEnd/>
          </a:ln>
        </p:spPr>
        <p:txBody>
          <a:bodyPr wrap="square"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1pPr>
            <a:lvl2pPr marL="4572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2pPr>
            <a:lvl3pPr marL="9144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3pPr>
            <a:lvl4pPr marL="13716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4pPr>
            <a:lvl5pPr marL="1828800" algn="l" defTabSz="457200" rtl="0" eaLnBrk="0" fontAlgn="base" hangingPunct="0">
              <a:spcBef>
                <a:spcPct val="0"/>
              </a:spcBef>
              <a:spcAft>
                <a:spcPct val="0"/>
              </a:spcAft>
              <a:defRPr kern="1200">
                <a:solidFill>
                  <a:schemeClr val="bg1"/>
                </a:solidFill>
                <a:latin typeface="Arial" pitchFamily="34" charset="0"/>
                <a:ea typeface="DejaVu Sans"/>
                <a:cs typeface="DejaVu Sans"/>
              </a:defRPr>
            </a:lvl5pPr>
            <a:lvl6pPr marL="2286000" algn="l" defTabSz="914400" rtl="0" eaLnBrk="1" latinLnBrk="0" hangingPunct="1">
              <a:defRPr kern="1200">
                <a:solidFill>
                  <a:schemeClr val="bg1"/>
                </a:solidFill>
                <a:latin typeface="Arial" pitchFamily="34" charset="0"/>
                <a:ea typeface="DejaVu Sans"/>
                <a:cs typeface="DejaVu Sans"/>
              </a:defRPr>
            </a:lvl6pPr>
            <a:lvl7pPr marL="2743200" algn="l" defTabSz="914400" rtl="0" eaLnBrk="1" latinLnBrk="0" hangingPunct="1">
              <a:defRPr kern="1200">
                <a:solidFill>
                  <a:schemeClr val="bg1"/>
                </a:solidFill>
                <a:latin typeface="Arial" pitchFamily="34" charset="0"/>
                <a:ea typeface="DejaVu Sans"/>
                <a:cs typeface="DejaVu Sans"/>
              </a:defRPr>
            </a:lvl7pPr>
            <a:lvl8pPr marL="3200400" algn="l" defTabSz="914400" rtl="0" eaLnBrk="1" latinLnBrk="0" hangingPunct="1">
              <a:defRPr kern="1200">
                <a:solidFill>
                  <a:schemeClr val="bg1"/>
                </a:solidFill>
                <a:latin typeface="Arial" pitchFamily="34" charset="0"/>
                <a:ea typeface="DejaVu Sans"/>
                <a:cs typeface="DejaVu Sans"/>
              </a:defRPr>
            </a:lvl8pPr>
            <a:lvl9pPr marL="3657600" algn="l" defTabSz="914400" rtl="0" eaLnBrk="1" latinLnBrk="0" hangingPunct="1">
              <a:defRPr kern="1200">
                <a:solidFill>
                  <a:schemeClr val="bg1"/>
                </a:solidFill>
                <a:latin typeface="Arial" pitchFamily="34" charset="0"/>
                <a:ea typeface="DejaVu Sans"/>
                <a:cs typeface="DejaVu Sans"/>
              </a:defRPr>
            </a:lvl9pPr>
          </a:lstStyle>
          <a:p>
            <a:pPr algn="ctr" defTabSz="914400" eaLnBrk="1" hangingPunct="1">
              <a:defRPr/>
            </a:pPr>
            <a:r>
              <a:rPr lang="en-US" i="1" dirty="0" smtClean="0">
                <a:effectLst>
                  <a:outerShdw blurRad="38100" dist="38100" dir="2700000" algn="tl">
                    <a:srgbClr val="000000">
                      <a:alpha val="43137"/>
                    </a:srgbClr>
                  </a:outerShdw>
                </a:effectLst>
                <a:cs typeface="Arial" panose="020B0604020202020204" pitchFamily="34" charset="0"/>
              </a:rPr>
              <a:t>Examples of strong motion record and earthquake consequence</a:t>
            </a:r>
            <a:endParaRPr lang="ru-RU" i="1" dirty="0">
              <a:effectLst>
                <a:outerShdw blurRad="38100" dist="38100" dir="2700000" algn="tl">
                  <a:srgbClr val="000000">
                    <a:alpha val="43137"/>
                  </a:srgbClr>
                </a:outerShdw>
              </a:effectLst>
              <a:cs typeface="Arial" panose="020B0604020202020204" pitchFamily="34" charset="0"/>
            </a:endParaRPr>
          </a:p>
        </p:txBody>
      </p:sp>
      <p:sp>
        <p:nvSpPr>
          <p:cNvPr id="11" name="Text Box 6"/>
          <p:cNvSpPr txBox="1">
            <a:spLocks noChangeArrowheads="1"/>
          </p:cNvSpPr>
          <p:nvPr/>
        </p:nvSpPr>
        <p:spPr bwMode="auto">
          <a:xfrm>
            <a:off x="4486535" y="6023289"/>
            <a:ext cx="4547739"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9pPr>
          </a:lstStyle>
          <a:p>
            <a:pPr algn="r" eaLnBrk="1" hangingPunct="1">
              <a:spcBef>
                <a:spcPts val="1250"/>
              </a:spcBef>
              <a:buSzPct val="100000"/>
            </a:pPr>
            <a:r>
              <a:rPr lang="en-US" altLang="ru-RU" sz="1400" i="1" dirty="0" smtClean="0">
                <a:solidFill>
                  <a:schemeClr val="tx1"/>
                </a:solidFill>
                <a:latin typeface="+mn-lt"/>
              </a:rPr>
              <a:t>Strong motion record of the </a:t>
            </a:r>
            <a:r>
              <a:rPr lang="en-US" altLang="ru-RU" sz="1400" i="1" dirty="0" err="1" smtClean="0">
                <a:solidFill>
                  <a:schemeClr val="tx1"/>
                </a:solidFill>
                <a:latin typeface="+mn-lt"/>
              </a:rPr>
              <a:t>Kyzyl</a:t>
            </a:r>
            <a:r>
              <a:rPr lang="en-US" altLang="ru-RU" sz="1400" i="1" dirty="0" smtClean="0">
                <a:solidFill>
                  <a:schemeClr val="tx1"/>
                </a:solidFill>
                <a:latin typeface="+mn-lt"/>
              </a:rPr>
              <a:t>-Art earthquake (Mw=6.</a:t>
            </a:r>
            <a:r>
              <a:rPr lang="ru-RU" altLang="ru-RU" sz="1400" i="1" dirty="0" smtClean="0">
                <a:solidFill>
                  <a:schemeClr val="tx1"/>
                </a:solidFill>
                <a:latin typeface="+mn-lt"/>
              </a:rPr>
              <a:t>1</a:t>
            </a:r>
            <a:r>
              <a:rPr lang="en-US" altLang="ru-RU" sz="1400" i="1" dirty="0" smtClean="0">
                <a:solidFill>
                  <a:schemeClr val="tx1"/>
                </a:solidFill>
                <a:latin typeface="+mn-lt"/>
              </a:rPr>
              <a:t>, 26.06.2016, Kyrgyzstan) </a:t>
            </a:r>
            <a:endParaRPr lang="en-US" altLang="ru-RU" sz="1400" i="1" dirty="0">
              <a:solidFill>
                <a:schemeClr val="tx1"/>
              </a:solidFill>
              <a:latin typeface="+mn-lt"/>
            </a:endParaRPr>
          </a:p>
        </p:txBody>
      </p:sp>
      <p:sp>
        <p:nvSpPr>
          <p:cNvPr id="12" name="Text Box 6"/>
          <p:cNvSpPr txBox="1">
            <a:spLocks noChangeArrowheads="1"/>
          </p:cNvSpPr>
          <p:nvPr/>
        </p:nvSpPr>
        <p:spPr bwMode="auto">
          <a:xfrm>
            <a:off x="6516216" y="1988840"/>
            <a:ext cx="2808312"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ejaVu Sans"/>
                <a:cs typeface="DejaVu Sans"/>
              </a:defRPr>
            </a:lvl9pPr>
          </a:lstStyle>
          <a:p>
            <a:pPr algn="ctr" eaLnBrk="1" hangingPunct="1">
              <a:spcBef>
                <a:spcPts val="1250"/>
              </a:spcBef>
              <a:buSzPct val="100000"/>
            </a:pPr>
            <a:r>
              <a:rPr lang="en-US" altLang="ru-RU" sz="1400" i="1" dirty="0" err="1" smtClean="0">
                <a:solidFill>
                  <a:schemeClr val="tx1"/>
                </a:solidFill>
                <a:latin typeface="+mn-lt"/>
              </a:rPr>
              <a:t>Nura</a:t>
            </a:r>
            <a:r>
              <a:rPr lang="en-US" altLang="ru-RU" sz="1400" i="1" dirty="0" smtClean="0">
                <a:solidFill>
                  <a:schemeClr val="tx1"/>
                </a:solidFill>
                <a:latin typeface="+mn-lt"/>
              </a:rPr>
              <a:t> earthquake</a:t>
            </a:r>
            <a:r>
              <a:rPr lang="ru-RU" altLang="ru-RU" sz="1400" i="1" dirty="0" smtClean="0">
                <a:solidFill>
                  <a:schemeClr val="tx1"/>
                </a:solidFill>
                <a:latin typeface="+mn-lt"/>
              </a:rPr>
              <a:t>                                                                     </a:t>
            </a:r>
            <a:r>
              <a:rPr lang="en-US" altLang="ru-RU" sz="1400" i="1" dirty="0" smtClean="0">
                <a:solidFill>
                  <a:schemeClr val="tx1"/>
                </a:solidFill>
                <a:latin typeface="+mn-lt"/>
              </a:rPr>
              <a:t> (Mw=6.</a:t>
            </a:r>
            <a:r>
              <a:rPr lang="ru-RU" altLang="ru-RU" sz="1400" i="1" dirty="0" smtClean="0">
                <a:solidFill>
                  <a:schemeClr val="tx1"/>
                </a:solidFill>
                <a:latin typeface="+mn-lt"/>
              </a:rPr>
              <a:t>7</a:t>
            </a:r>
            <a:r>
              <a:rPr lang="en-US" altLang="ru-RU" sz="1400" i="1" dirty="0" smtClean="0">
                <a:solidFill>
                  <a:schemeClr val="tx1"/>
                </a:solidFill>
                <a:latin typeface="+mn-lt"/>
              </a:rPr>
              <a:t>, 05.10.2008, Kyrgyzstan)</a:t>
            </a:r>
            <a:r>
              <a:rPr lang="en-US" altLang="ru-RU" sz="1400" i="1" dirty="0" smtClean="0">
                <a:solidFill>
                  <a:schemeClr val="tx1"/>
                </a:solidFill>
                <a:effectLst>
                  <a:outerShdw blurRad="38100" dist="38100" dir="2700000" algn="tl">
                    <a:srgbClr val="000000">
                      <a:alpha val="43137"/>
                    </a:srgbClr>
                  </a:outerShdw>
                </a:effectLst>
                <a:latin typeface="+mn-lt"/>
              </a:rPr>
              <a:t> </a:t>
            </a:r>
            <a:endParaRPr lang="en-US" altLang="ru-RU" sz="1400" i="1" dirty="0">
              <a:solidFill>
                <a:schemeClr val="tx1"/>
              </a:solidFill>
              <a:effectLst>
                <a:outerShdw blurRad="38100" dist="38100" dir="2700000" algn="tl">
                  <a:srgbClr val="000000">
                    <a:alpha val="43137"/>
                  </a:srgbClr>
                </a:outerShdw>
              </a:effectLst>
              <a:latin typeface="+mn-lt"/>
            </a:endParaRPr>
          </a:p>
        </p:txBody>
      </p:sp>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t="16608" r="2941" b="3482"/>
          <a:stretch/>
        </p:blipFill>
        <p:spPr>
          <a:xfrm>
            <a:off x="4833158" y="3604534"/>
            <a:ext cx="4106912" cy="2282336"/>
          </a:xfrm>
          <a:prstGeom prst="rect">
            <a:avLst/>
          </a:prstGeom>
          <a:ln>
            <a:solidFill>
              <a:schemeClr val="accent1">
                <a:lumMod val="20000"/>
                <a:lumOff val="80000"/>
              </a:schemeClr>
            </a:solidFill>
          </a:ln>
        </p:spPr>
      </p:pic>
      <p:pic>
        <p:nvPicPr>
          <p:cNvPr id="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8002" y="1388848"/>
            <a:ext cx="3264287" cy="2120392"/>
          </a:xfrm>
          <a:prstGeom prst="rect">
            <a:avLst/>
          </a:prstGeom>
          <a:ln>
            <a:solidFill>
              <a:schemeClr val="accent1">
                <a:lumMod val="40000"/>
                <a:lumOff val="60000"/>
              </a:schemeClr>
            </a:solidFill>
          </a:ln>
        </p:spPr>
      </p:pic>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7" y="4027019"/>
            <a:ext cx="2629860" cy="1764479"/>
          </a:xfrm>
          <a:prstGeom prst="rect">
            <a:avLst/>
          </a:prstGeom>
          <a:ln>
            <a:solidFill>
              <a:schemeClr val="accent1">
                <a:lumMod val="40000"/>
                <a:lumOff val="60000"/>
              </a:schemeClr>
            </a:solidFill>
          </a:ln>
        </p:spPr>
      </p:pic>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040" y="1242021"/>
            <a:ext cx="3010074" cy="2707780"/>
          </a:xfrm>
          <a:prstGeom prst="rect">
            <a:avLst/>
          </a:prstGeom>
          <a:ln>
            <a:solidFill>
              <a:schemeClr val="accent1">
                <a:lumMod val="40000"/>
                <a:lumOff val="60000"/>
              </a:schemeClr>
            </a:solidFill>
          </a:ln>
        </p:spPr>
      </p:pic>
      <p:pic>
        <p:nvPicPr>
          <p:cNvPr id="5122" name="Picture 2" descr="https://img07.rl0.ru/daaa11c00761516a59788c0fa79ed088/c1198x595/i.onthe.io/pogudx1oftl5pgmpho.249e6c6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2477" y="3612976"/>
            <a:ext cx="2280681" cy="113272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42377" y="4909258"/>
            <a:ext cx="2451249" cy="1880339"/>
          </a:xfrm>
          <a:prstGeom prst="rect">
            <a:avLst/>
          </a:prstGeom>
          <a:ln>
            <a:solidFill>
              <a:schemeClr val="accent1">
                <a:lumMod val="40000"/>
                <a:lumOff val="60000"/>
              </a:schemeClr>
            </a:solidFill>
          </a:ln>
        </p:spPr>
      </p:pic>
      <p:sp>
        <p:nvSpPr>
          <p:cNvPr id="13" name="Стрелка влево 12"/>
          <p:cNvSpPr/>
          <p:nvPr/>
        </p:nvSpPr>
        <p:spPr>
          <a:xfrm>
            <a:off x="6760405" y="2530623"/>
            <a:ext cx="1800200" cy="208241"/>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62194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Globus">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Globus</Template>
  <TotalTime>1541</TotalTime>
  <Words>918</Words>
  <Application>Microsoft Office PowerPoint</Application>
  <PresentationFormat>Экран (4:3)</PresentationFormat>
  <Paragraphs>101</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Globus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Institute of seismology,  National Academy of sciences, Kyrgyz Republic</vt:lpstr>
      <vt:lpstr> Institute of seismology,  National Academy of sciences, Kyrgyz Republic</vt:lpstr>
      <vt:lpstr> Institute of seismology,  National Academy of sciences, Kyrgyz Republic</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dc:description>http://propowerpoint.ru - Бесплатные шаблоны для презентаций. Полезные советы и уроки  PowerPoint .</dc:description>
  <cp:lastModifiedBy>Елена</cp:lastModifiedBy>
  <cp:revision>200</cp:revision>
  <dcterms:created xsi:type="dcterms:W3CDTF">2016-11-03T07:49:30Z</dcterms:created>
  <dcterms:modified xsi:type="dcterms:W3CDTF">2017-10-26T05:09:24Z</dcterms:modified>
</cp:coreProperties>
</file>